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69" r:id="rId5"/>
    <p:sldId id="270" r:id="rId6"/>
    <p:sldId id="271" r:id="rId7"/>
    <p:sldId id="258" r:id="rId8"/>
    <p:sldId id="272" r:id="rId9"/>
    <p:sldId id="273" r:id="rId10"/>
    <p:sldId id="259" r:id="rId11"/>
    <p:sldId id="274" r:id="rId12"/>
    <p:sldId id="275" r:id="rId13"/>
    <p:sldId id="260" r:id="rId14"/>
    <p:sldId id="277" r:id="rId15"/>
    <p:sldId id="261" r:id="rId16"/>
    <p:sldId id="278" r:id="rId17"/>
    <p:sldId id="262" r:id="rId18"/>
    <p:sldId id="280" r:id="rId19"/>
    <p:sldId id="263" r:id="rId20"/>
    <p:sldId id="281" r:id="rId21"/>
    <p:sldId id="264" r:id="rId22"/>
    <p:sldId id="282" r:id="rId23"/>
    <p:sldId id="265" r:id="rId24"/>
    <p:sldId id="283" r:id="rId25"/>
    <p:sldId id="266" r:id="rId26"/>
    <p:sldId id="284" r:id="rId27"/>
    <p:sldId id="267" r:id="rId28"/>
    <p:sldId id="285" r:id="rId29"/>
    <p:sldId id="288" r:id="rId30"/>
    <p:sldId id="268" r:id="rId31"/>
    <p:sldId id="286" r:id="rId32"/>
    <p:sldId id="292" r:id="rId33"/>
    <p:sldId id="291" r:id="rId34"/>
    <p:sldId id="293"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36B"/>
    <a:srgbClr val="235889"/>
    <a:srgbClr val="B82828"/>
    <a:srgbClr val="C61A1A"/>
    <a:srgbClr val="C00000"/>
    <a:srgbClr val="2E75B6"/>
    <a:srgbClr val="1A4368"/>
    <a:srgbClr val="000000"/>
    <a:srgbClr val="EEB500"/>
    <a:srgbClr val="648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2" autoAdjust="0"/>
    <p:restoredTop sz="94660"/>
  </p:normalViewPr>
  <p:slideViewPr>
    <p:cSldViewPr snapToGrid="0">
      <p:cViewPr varScale="1">
        <p:scale>
          <a:sx n="117" d="100"/>
          <a:sy n="117" d="100"/>
        </p:scale>
        <p:origin x="4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B82828">
                  <a:alpha val="89804"/>
                </a:srgbClr>
              </a:solidFill>
              <a:ln w="19050">
                <a:solidFill>
                  <a:schemeClr val="lt1"/>
                </a:solidFill>
              </a:ln>
              <a:effectLst/>
            </c:spPr>
            <c:extLst>
              <c:ext xmlns:c16="http://schemas.microsoft.com/office/drawing/2014/chart" uri="{C3380CC4-5D6E-409C-BE32-E72D297353CC}">
                <c16:uniqueId val="{00000001-7169-4413-BFC2-BB64F55D0E13}"/>
              </c:ext>
            </c:extLst>
          </c:dPt>
          <c:dPt>
            <c:idx val="1"/>
            <c:bubble3D val="0"/>
            <c:spPr>
              <a:solidFill>
                <a:srgbClr val="235889">
                  <a:alpha val="69804"/>
                </a:srgbClr>
              </a:solidFill>
              <a:ln w="19050">
                <a:solidFill>
                  <a:schemeClr val="lt1"/>
                </a:solidFill>
              </a:ln>
              <a:effectLst/>
            </c:spPr>
            <c:extLst>
              <c:ext xmlns:c16="http://schemas.microsoft.com/office/drawing/2014/chart" uri="{C3380CC4-5D6E-409C-BE32-E72D297353CC}">
                <c16:uniqueId val="{00000002-7169-4413-BFC2-BB64F55D0E13}"/>
              </c:ext>
            </c:extLst>
          </c:dPt>
          <c:dPt>
            <c:idx val="2"/>
            <c:bubble3D val="0"/>
            <c:spPr>
              <a:solidFill>
                <a:srgbClr val="8AC36B"/>
              </a:solidFill>
              <a:ln w="19050">
                <a:solidFill>
                  <a:schemeClr val="lt1"/>
                </a:solidFill>
              </a:ln>
              <a:effectLst/>
            </c:spPr>
            <c:extLst>
              <c:ext xmlns:c16="http://schemas.microsoft.com/office/drawing/2014/chart" uri="{C3380CC4-5D6E-409C-BE32-E72D297353CC}">
                <c16:uniqueId val="{00000003-7169-4413-BFC2-BB64F55D0E13}"/>
              </c:ext>
            </c:extLst>
          </c:dPt>
          <c:cat>
            <c:strRef>
              <c:f>Sheet1!$A$2:$A$4</c:f>
              <c:strCache>
                <c:ptCount val="3"/>
                <c:pt idx="0">
                  <c:v>PRP</c:v>
                </c:pt>
                <c:pt idx="1">
                  <c:v>Fixed Income</c:v>
                </c:pt>
                <c:pt idx="2">
                  <c:v>Equity</c:v>
                </c:pt>
              </c:strCache>
            </c:strRef>
          </c:cat>
          <c:val>
            <c:numRef>
              <c:f>Sheet1!$B$2:$B$4</c:f>
              <c:numCache>
                <c:formatCode>General</c:formatCode>
                <c:ptCount val="3"/>
                <c:pt idx="0">
                  <c:v>3</c:v>
                </c:pt>
                <c:pt idx="1">
                  <c:v>1</c:v>
                </c:pt>
                <c:pt idx="2">
                  <c:v>6</c:v>
                </c:pt>
              </c:numCache>
            </c:numRef>
          </c:val>
          <c:extLst>
            <c:ext xmlns:c16="http://schemas.microsoft.com/office/drawing/2014/chart" uri="{C3380CC4-5D6E-409C-BE32-E72D297353CC}">
              <c16:uniqueId val="{00000000-7169-4413-BFC2-BB64F55D0E1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B82828"/>
              </a:solidFill>
              <a:ln w="19050">
                <a:solidFill>
                  <a:schemeClr val="lt1"/>
                </a:solidFill>
              </a:ln>
              <a:effectLst/>
            </c:spPr>
            <c:extLst>
              <c:ext xmlns:c16="http://schemas.microsoft.com/office/drawing/2014/chart" uri="{C3380CC4-5D6E-409C-BE32-E72D297353CC}">
                <c16:uniqueId val="{00000002-F1DF-415B-BCCF-13B6949527E0}"/>
              </c:ext>
            </c:extLst>
          </c:dPt>
          <c:dPt>
            <c:idx val="1"/>
            <c:bubble3D val="0"/>
            <c:spPr>
              <a:solidFill>
                <a:srgbClr val="235889">
                  <a:alpha val="69804"/>
                </a:srgbClr>
              </a:solidFill>
              <a:ln w="19050">
                <a:solidFill>
                  <a:schemeClr val="lt1"/>
                </a:solidFill>
              </a:ln>
              <a:effectLst/>
            </c:spPr>
            <c:extLst>
              <c:ext xmlns:c16="http://schemas.microsoft.com/office/drawing/2014/chart" uri="{C3380CC4-5D6E-409C-BE32-E72D297353CC}">
                <c16:uniqueId val="{00000003-F1DF-415B-BCCF-13B6949527E0}"/>
              </c:ext>
            </c:extLst>
          </c:dPt>
          <c:dPt>
            <c:idx val="2"/>
            <c:bubble3D val="0"/>
            <c:spPr>
              <a:solidFill>
                <a:srgbClr val="8AC36B"/>
              </a:solidFill>
              <a:ln w="19050">
                <a:solidFill>
                  <a:schemeClr val="lt1"/>
                </a:solidFill>
              </a:ln>
              <a:effectLst/>
            </c:spPr>
            <c:extLst>
              <c:ext xmlns:c16="http://schemas.microsoft.com/office/drawing/2014/chart" uri="{C3380CC4-5D6E-409C-BE32-E72D297353CC}">
                <c16:uniqueId val="{00000001-F1DF-415B-BCCF-13B6949527E0}"/>
              </c:ext>
            </c:extLst>
          </c:dPt>
          <c:cat>
            <c:strRef>
              <c:f>Sheet1!$A$2:$A$4</c:f>
              <c:strCache>
                <c:ptCount val="3"/>
                <c:pt idx="0">
                  <c:v>PRP</c:v>
                </c:pt>
                <c:pt idx="1">
                  <c:v>Fixed Income</c:v>
                </c:pt>
                <c:pt idx="2">
                  <c:v>Equity</c:v>
                </c:pt>
              </c:strCache>
            </c:strRef>
          </c:cat>
          <c:val>
            <c:numRef>
              <c:f>Sheet1!$B$2:$B$4</c:f>
              <c:numCache>
                <c:formatCode>General</c:formatCode>
                <c:ptCount val="3"/>
                <c:pt idx="0">
                  <c:v>1</c:v>
                </c:pt>
                <c:pt idx="1">
                  <c:v>3</c:v>
                </c:pt>
                <c:pt idx="2">
                  <c:v>5</c:v>
                </c:pt>
              </c:numCache>
            </c:numRef>
          </c:val>
          <c:extLst>
            <c:ext xmlns:c16="http://schemas.microsoft.com/office/drawing/2014/chart" uri="{C3380CC4-5D6E-409C-BE32-E72D297353CC}">
              <c16:uniqueId val="{00000000-F1DF-415B-BCCF-13B6949527E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1A4368">
                  <a:alpha val="80000"/>
                </a:srgbClr>
              </a:solidFill>
              <a:ln w="19050">
                <a:solidFill>
                  <a:schemeClr val="lt1"/>
                </a:solidFill>
              </a:ln>
              <a:effectLst/>
            </c:spPr>
            <c:extLst>
              <c:ext xmlns:c16="http://schemas.microsoft.com/office/drawing/2014/chart" uri="{C3380CC4-5D6E-409C-BE32-E72D297353CC}">
                <c16:uniqueId val="{00000002-6F94-482B-AA71-C58B90BBC4FC}"/>
              </c:ext>
            </c:extLst>
          </c:dPt>
          <c:dPt>
            <c:idx val="1"/>
            <c:bubble3D val="0"/>
            <c:spPr>
              <a:solidFill>
                <a:srgbClr val="235889">
                  <a:alpha val="80000"/>
                </a:srgbClr>
              </a:solidFill>
              <a:ln w="19050">
                <a:solidFill>
                  <a:schemeClr val="lt1"/>
                </a:solidFill>
              </a:ln>
              <a:effectLst/>
            </c:spPr>
            <c:extLst>
              <c:ext xmlns:c16="http://schemas.microsoft.com/office/drawing/2014/chart" uri="{C3380CC4-5D6E-409C-BE32-E72D297353CC}">
                <c16:uniqueId val="{00000003-6F94-482B-AA71-C58B90BBC4FC}"/>
              </c:ext>
            </c:extLst>
          </c:dPt>
          <c:dPt>
            <c:idx val="2"/>
            <c:bubble3D val="0"/>
            <c:spPr>
              <a:solidFill>
                <a:srgbClr val="2E75B6">
                  <a:alpha val="80000"/>
                </a:srgbClr>
              </a:solidFill>
              <a:ln w="19050">
                <a:solidFill>
                  <a:schemeClr val="lt1"/>
                </a:solidFill>
              </a:ln>
              <a:effectLst/>
            </c:spPr>
            <c:extLst>
              <c:ext xmlns:c16="http://schemas.microsoft.com/office/drawing/2014/chart" uri="{C3380CC4-5D6E-409C-BE32-E72D297353CC}">
                <c16:uniqueId val="{00000004-6F94-482B-AA71-C58B90BBC4FC}"/>
              </c:ext>
            </c:extLst>
          </c:dPt>
          <c:dPt>
            <c:idx val="3"/>
            <c:bubble3D val="0"/>
            <c:spPr>
              <a:solidFill>
                <a:srgbClr val="2E75B6">
                  <a:alpha val="60000"/>
                </a:srgbClr>
              </a:solidFill>
              <a:ln w="19050">
                <a:solidFill>
                  <a:schemeClr val="lt1"/>
                </a:solidFill>
              </a:ln>
              <a:effectLst/>
            </c:spPr>
            <c:extLst>
              <c:ext xmlns:c16="http://schemas.microsoft.com/office/drawing/2014/chart" uri="{C3380CC4-5D6E-409C-BE32-E72D297353CC}">
                <c16:uniqueId val="{00000005-6F94-482B-AA71-C58B90BBC4FC}"/>
              </c:ext>
            </c:extLst>
          </c:dPt>
          <c:dPt>
            <c:idx val="4"/>
            <c:bubble3D val="0"/>
            <c:spPr>
              <a:solidFill>
                <a:srgbClr val="2E75B6">
                  <a:alpha val="40000"/>
                </a:srgbClr>
              </a:solidFill>
              <a:ln w="19050">
                <a:solidFill>
                  <a:schemeClr val="lt1"/>
                </a:solidFill>
              </a:ln>
              <a:effectLst/>
            </c:spPr>
            <c:extLst>
              <c:ext xmlns:c16="http://schemas.microsoft.com/office/drawing/2014/chart" uri="{C3380CC4-5D6E-409C-BE32-E72D297353CC}">
                <c16:uniqueId val="{00000001-6F94-482B-AA71-C58B90BBC4FC}"/>
              </c:ext>
            </c:extLst>
          </c:dPt>
          <c:dPt>
            <c:idx val="5"/>
            <c:bubble3D val="0"/>
            <c:spPr>
              <a:solidFill>
                <a:srgbClr val="B82828"/>
              </a:solidFill>
              <a:ln w="19050">
                <a:solidFill>
                  <a:schemeClr val="lt1"/>
                </a:solidFill>
              </a:ln>
              <a:effectLst/>
            </c:spPr>
            <c:extLst>
              <c:ext xmlns:c16="http://schemas.microsoft.com/office/drawing/2014/chart" uri="{C3380CC4-5D6E-409C-BE32-E72D297353CC}">
                <c16:uniqueId val="{00000006-6F94-482B-AA71-C58B90BBC4F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85C-4DA8-9729-2CE5EA3FF45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85C-4DA8-9729-2CE5EA3FF45A}"/>
              </c:ext>
            </c:extLst>
          </c:dPt>
          <c:cat>
            <c:strRef>
              <c:f>Sheet1!$A$2:$A$9</c:f>
              <c:strCache>
                <c:ptCount val="6"/>
                <c:pt idx="0">
                  <c:v>IRA</c:v>
                </c:pt>
                <c:pt idx="1">
                  <c:v>Taxable Accounts</c:v>
                </c:pt>
                <c:pt idx="2">
                  <c:v>PRP</c:v>
                </c:pt>
                <c:pt idx="3">
                  <c:v>401(k)</c:v>
                </c:pt>
                <c:pt idx="4">
                  <c:v>Savings</c:v>
                </c:pt>
                <c:pt idx="5">
                  <c:v>HSA</c:v>
                </c:pt>
              </c:strCache>
            </c:strRef>
          </c:cat>
          <c:val>
            <c:numRef>
              <c:f>Sheet1!$B$2:$B$9</c:f>
              <c:numCache>
                <c:formatCode>General</c:formatCode>
                <c:ptCount val="8"/>
                <c:pt idx="0">
                  <c:v>24</c:v>
                </c:pt>
                <c:pt idx="1">
                  <c:v>32</c:v>
                </c:pt>
                <c:pt idx="2">
                  <c:v>8</c:v>
                </c:pt>
                <c:pt idx="3">
                  <c:v>12</c:v>
                </c:pt>
                <c:pt idx="4">
                  <c:v>2</c:v>
                </c:pt>
                <c:pt idx="5">
                  <c:v>4</c:v>
                </c:pt>
              </c:numCache>
            </c:numRef>
          </c:val>
          <c:extLst>
            <c:ext xmlns:c16="http://schemas.microsoft.com/office/drawing/2014/chart" uri="{C3380CC4-5D6E-409C-BE32-E72D297353CC}">
              <c16:uniqueId val="{00000000-6F94-482B-AA71-C58B90BBC4FC}"/>
            </c:ext>
          </c:extLst>
        </c:ser>
        <c:dLbls>
          <c:showLegendKey val="0"/>
          <c:showVal val="0"/>
          <c:showCatName val="0"/>
          <c:showSerName val="0"/>
          <c:showPercent val="0"/>
          <c:showBubbleSize val="0"/>
          <c:showLeaderLines val="1"/>
        </c:dLbls>
        <c:firstSliceAng val="0"/>
      </c:pieChart>
      <c:spPr>
        <a:noFill/>
        <a:ln>
          <a:noFill/>
        </a:ln>
        <a:effectLst/>
      </c:spPr>
    </c:plotArea>
    <c:legend>
      <c:legendPos val="l"/>
      <c:legendEntry>
        <c:idx val="6"/>
        <c:delete val="1"/>
      </c:legendEntry>
      <c:legendEntry>
        <c:idx val="7"/>
        <c:delete val="1"/>
      </c:legendEntry>
      <c:layout>
        <c:manualLayout>
          <c:xMode val="edge"/>
          <c:yMode val="edge"/>
          <c:x val="2.3005490005292038E-2"/>
          <c:y val="6.9508234019685575E-2"/>
          <c:w val="0.34166232132898755"/>
          <c:h val="0.882547002422919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B806-6AC8-452A-A5C6-E2B570FC8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0FE98-7F21-4120-B5BC-ABF93F6AD4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B7BA8-0531-4205-9BBF-421039AB6982}"/>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6A5B242B-91F0-4D4A-AD7B-40EF46C06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EC5F4-7B06-4B83-A8E3-35F8AF1688C7}"/>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69875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95E7-D0AA-4CCF-8C29-DE24F9EC5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52B03-F718-4E28-961A-BFBC5FA85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8126D-63CA-4D35-97FF-F9195AB5017F}"/>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E28FD35A-BD8E-4277-AA15-A5F0D8949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92615-A897-4EF6-8A0B-66E117EEA437}"/>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84720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51917-9ECA-4072-A9B8-A54DDA2D2D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F8564-4314-4EBB-87EB-8C606EC8F9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1D338-8694-4804-B8AE-676E4DA56B9C}"/>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3D72F96B-8276-4CE6-896F-3FC8409A8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418EA-3BDB-49F9-9C35-85A7872125BC}"/>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167835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F857-1BEE-4D30-8749-37EFF8616C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AD43-53B2-4CC7-BEF4-E8C9B3F35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0072D-CD3B-48CF-824C-415AF7C0A9A1}"/>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2FC5F7B5-E87B-45BF-B01A-4079F1D29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C2BAF-AB55-403F-A373-97F409503590}"/>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296254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55A98-813C-4992-8B9C-4ED45F809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036ACD-FA0F-4699-9342-CC0A63E05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19F1F5-37C4-4F98-B1FC-87DD6EAF09EE}"/>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943864AA-54A7-4D4F-8DE6-EA238640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315CC-DCF4-45ED-9FB8-966C946ADC97}"/>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248292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3333-1F36-4ABB-B3FD-68C59936B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BDA43-A3FE-4E18-962E-0056F860B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674CE-211C-40B0-9051-B7495F2BDC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4B1374-3FCA-4FDB-AC38-43018983A1E3}"/>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6" name="Footer Placeholder 5">
            <a:extLst>
              <a:ext uri="{FF2B5EF4-FFF2-40B4-BE49-F238E27FC236}">
                <a16:creationId xmlns:a16="http://schemas.microsoft.com/office/drawing/2014/main" id="{265D7B9F-AD0D-4975-AA39-B1BF3795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59905-1213-4AB6-B91F-B1F906436A17}"/>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1158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E154-91F1-4D8C-B9FD-9D1DCB589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786A1-0572-4EFC-91E5-55CFDCE820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200E57-8414-477D-98F6-93B7A7A9C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B8698-F015-4AEA-9219-8E3B14C28C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60A7E-2C40-457A-93AA-EF618B5A3A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B7D5A3-2EAD-42D7-B212-A63105CAD4D7}"/>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8" name="Footer Placeholder 7">
            <a:extLst>
              <a:ext uri="{FF2B5EF4-FFF2-40B4-BE49-F238E27FC236}">
                <a16:creationId xmlns:a16="http://schemas.microsoft.com/office/drawing/2014/main" id="{B6E5E5C3-AEB0-4192-A544-32E0423995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BBDA56-17C6-4E81-859F-554F4CA5D144}"/>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124807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3AD75-10F9-40B6-8D18-31E97B14C6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43837-6B98-43D6-AF74-F76AEFEE2ECF}"/>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4" name="Footer Placeholder 3">
            <a:extLst>
              <a:ext uri="{FF2B5EF4-FFF2-40B4-BE49-F238E27FC236}">
                <a16:creationId xmlns:a16="http://schemas.microsoft.com/office/drawing/2014/main" id="{EFDAF1A8-6314-4B40-83B9-F99A499575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349584-8B04-470D-BA97-FD4FEC21673D}"/>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325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F4C62A-56BB-4E65-B70A-2384078FB587}"/>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3" name="Footer Placeholder 2">
            <a:extLst>
              <a:ext uri="{FF2B5EF4-FFF2-40B4-BE49-F238E27FC236}">
                <a16:creationId xmlns:a16="http://schemas.microsoft.com/office/drawing/2014/main" id="{17A252CE-F8B3-4603-AB6C-8E43894048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8F2A6-7157-4373-959D-3AD1994F6E90}"/>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330097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EF1B2-C5F1-4D06-810A-88DFB2AB1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2850F-AD1E-4AEF-AC34-CDE26FC0FE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9CDD8-B0E6-47EC-9C9F-0A6193A4B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C52E94-432A-42D5-86C1-3D21366D94D4}"/>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6" name="Footer Placeholder 5">
            <a:extLst>
              <a:ext uri="{FF2B5EF4-FFF2-40B4-BE49-F238E27FC236}">
                <a16:creationId xmlns:a16="http://schemas.microsoft.com/office/drawing/2014/main" id="{C70579BB-811C-4376-848D-909F40F40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1C8A8-FD5A-42F6-A73C-396BB31ADBF9}"/>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293290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0649-CE8B-4EAF-B092-77B1248BD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4851F-E95A-442D-AEA3-4094EEEB9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9FE625-BB17-4E24-A292-61380D3CF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FF87-84C2-47F5-AC99-F0074956A002}"/>
              </a:ext>
            </a:extLst>
          </p:cNvPr>
          <p:cNvSpPr>
            <a:spLocks noGrp="1"/>
          </p:cNvSpPr>
          <p:nvPr>
            <p:ph type="dt" sz="half" idx="10"/>
          </p:nvPr>
        </p:nvSpPr>
        <p:spPr/>
        <p:txBody>
          <a:bodyPr/>
          <a:lstStyle/>
          <a:p>
            <a:fld id="{F0AADC70-D37C-49F1-B89E-CA246F2B4D19}" type="datetimeFigureOut">
              <a:rPr lang="en-US" smtClean="0"/>
              <a:t>8/15/2019</a:t>
            </a:fld>
            <a:endParaRPr lang="en-US"/>
          </a:p>
        </p:txBody>
      </p:sp>
      <p:sp>
        <p:nvSpPr>
          <p:cNvPr id="6" name="Footer Placeholder 5">
            <a:extLst>
              <a:ext uri="{FF2B5EF4-FFF2-40B4-BE49-F238E27FC236}">
                <a16:creationId xmlns:a16="http://schemas.microsoft.com/office/drawing/2014/main" id="{5292F383-79B6-47EB-8927-8B415E185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C971B-5004-475A-B7B9-243658E38983}"/>
              </a:ext>
            </a:extLst>
          </p:cNvPr>
          <p:cNvSpPr>
            <a:spLocks noGrp="1"/>
          </p:cNvSpPr>
          <p:nvPr>
            <p:ph type="sldNum" sz="quarter" idx="12"/>
          </p:nvPr>
        </p:nvSpPr>
        <p:spPr/>
        <p:txBody>
          <a:bodyPr/>
          <a:lstStyle/>
          <a:p>
            <a:fld id="{690160FA-2D97-43F8-AEC9-9CA94109A3C2}" type="slidenum">
              <a:rPr lang="en-US" smtClean="0"/>
              <a:t>‹#›</a:t>
            </a:fld>
            <a:endParaRPr lang="en-US"/>
          </a:p>
        </p:txBody>
      </p:sp>
    </p:spTree>
    <p:extLst>
      <p:ext uri="{BB962C8B-B14F-4D97-AF65-F5344CB8AC3E}">
        <p14:creationId xmlns:p14="http://schemas.microsoft.com/office/powerpoint/2010/main" val="125327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9952E2-8B66-461C-81FB-3B1DCD18E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4E3BF-CB44-4979-AA57-7EC6791DF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EC15B-8324-4770-81A4-418B3FB79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DC70-D37C-49F1-B89E-CA246F2B4D19}" type="datetimeFigureOut">
              <a:rPr lang="en-US" smtClean="0"/>
              <a:t>8/15/2019</a:t>
            </a:fld>
            <a:endParaRPr lang="en-US"/>
          </a:p>
        </p:txBody>
      </p:sp>
      <p:sp>
        <p:nvSpPr>
          <p:cNvPr id="5" name="Footer Placeholder 4">
            <a:extLst>
              <a:ext uri="{FF2B5EF4-FFF2-40B4-BE49-F238E27FC236}">
                <a16:creationId xmlns:a16="http://schemas.microsoft.com/office/drawing/2014/main" id="{D5DF5F96-CA53-4292-899D-3B4B6396A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143C69-FB0D-4675-AA08-D91D9CFD2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160FA-2D97-43F8-AEC9-9CA94109A3C2}" type="slidenum">
              <a:rPr lang="en-US" smtClean="0"/>
              <a:t>‹#›</a:t>
            </a:fld>
            <a:endParaRPr lang="en-US"/>
          </a:p>
        </p:txBody>
      </p:sp>
    </p:spTree>
    <p:extLst>
      <p:ext uri="{BB962C8B-B14F-4D97-AF65-F5344CB8AC3E}">
        <p14:creationId xmlns:p14="http://schemas.microsoft.com/office/powerpoint/2010/main" val="418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4E6B-3CAF-4307-A154-5F177232EAFF}"/>
              </a:ext>
            </a:extLst>
          </p:cNvPr>
          <p:cNvSpPr>
            <a:spLocks noGrp="1"/>
          </p:cNvSpPr>
          <p:nvPr>
            <p:ph type="ctrTitle"/>
          </p:nvPr>
        </p:nvSpPr>
        <p:spPr>
          <a:xfrm>
            <a:off x="1054217" y="953781"/>
            <a:ext cx="9144000" cy="2387600"/>
          </a:xfrm>
        </p:spPr>
        <p:txBody>
          <a:bodyPr>
            <a:normAutofit/>
          </a:bodyPr>
          <a:lstStyle/>
          <a:p>
            <a:pPr algn="l"/>
            <a:r>
              <a:rPr lang="en-US" sz="3600" b="1" dirty="0">
                <a:latin typeface="Acumin Pro" panose="020B0504020202020204" pitchFamily="34" charset="0"/>
              </a:rPr>
              <a:t>$3,281,214 </a:t>
            </a:r>
            <a:r>
              <a:rPr lang="en-US" sz="3600" dirty="0">
                <a:latin typeface="Acumin Pro" panose="020B0504020202020204" pitchFamily="34" charset="0"/>
              </a:rPr>
              <a:t>and 11 Other Reasons to Roll Over Your Qualified Money</a:t>
            </a:r>
          </a:p>
        </p:txBody>
      </p:sp>
      <p:sp>
        <p:nvSpPr>
          <p:cNvPr id="3" name="Subtitle 2">
            <a:extLst>
              <a:ext uri="{FF2B5EF4-FFF2-40B4-BE49-F238E27FC236}">
                <a16:creationId xmlns:a16="http://schemas.microsoft.com/office/drawing/2014/main" id="{C21F1F01-31ED-47D3-884E-F1A883BAEEFD}"/>
              </a:ext>
            </a:extLst>
          </p:cNvPr>
          <p:cNvSpPr>
            <a:spLocks noGrp="1"/>
          </p:cNvSpPr>
          <p:nvPr>
            <p:ph type="subTitle" idx="1"/>
          </p:nvPr>
        </p:nvSpPr>
        <p:spPr>
          <a:xfrm>
            <a:off x="1054217" y="1948808"/>
            <a:ext cx="9144000" cy="400109"/>
          </a:xfrm>
        </p:spPr>
        <p:txBody>
          <a:bodyPr>
            <a:normAutofit/>
          </a:bodyPr>
          <a:lstStyle/>
          <a:p>
            <a:pPr algn="l"/>
            <a:r>
              <a:rPr lang="en-US" sz="1600" i="1" dirty="0">
                <a:latin typeface="Acumin Pro Light" panose="020B0404020202020204" pitchFamily="34" charset="0"/>
              </a:rPr>
              <a:t>Chicago Partners Wealth Advisors presents:</a:t>
            </a:r>
          </a:p>
        </p:txBody>
      </p:sp>
      <p:sp>
        <p:nvSpPr>
          <p:cNvPr id="5" name="Rectangle 4">
            <a:extLst>
              <a:ext uri="{FF2B5EF4-FFF2-40B4-BE49-F238E27FC236}">
                <a16:creationId xmlns:a16="http://schemas.microsoft.com/office/drawing/2014/main" id="{E925F221-53B6-4A1F-A751-92B9B0932A6B}"/>
              </a:ext>
            </a:extLst>
          </p:cNvPr>
          <p:cNvSpPr/>
          <p:nvPr/>
        </p:nvSpPr>
        <p:spPr>
          <a:xfrm>
            <a:off x="9932564" y="2348917"/>
            <a:ext cx="2259435" cy="1080084"/>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6" name="Picture 5">
            <a:extLst>
              <a:ext uri="{FF2B5EF4-FFF2-40B4-BE49-F238E27FC236}">
                <a16:creationId xmlns:a16="http://schemas.microsoft.com/office/drawing/2014/main" id="{4884DBEA-594C-495B-9B4F-0AC3DAFBA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02" y="6144977"/>
            <a:ext cx="3026670" cy="588265"/>
          </a:xfrm>
          <a:prstGeom prst="rect">
            <a:avLst/>
          </a:prstGeom>
        </p:spPr>
      </p:pic>
      <p:cxnSp>
        <p:nvCxnSpPr>
          <p:cNvPr id="7" name="Straight Connector 6">
            <a:extLst>
              <a:ext uri="{FF2B5EF4-FFF2-40B4-BE49-F238E27FC236}">
                <a16:creationId xmlns:a16="http://schemas.microsoft.com/office/drawing/2014/main" id="{7FF4E43D-EB34-44A7-83A7-EA621C811A66}"/>
              </a:ext>
            </a:extLst>
          </p:cNvPr>
          <p:cNvCxnSpPr>
            <a:cxnSpLocks/>
          </p:cNvCxnSpPr>
          <p:nvPr/>
        </p:nvCxnSpPr>
        <p:spPr>
          <a:xfrm>
            <a:off x="3431097" y="6400800"/>
            <a:ext cx="831349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861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03</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An Optimized</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Asset Location Strategy</a:t>
            </a:r>
          </a:p>
        </p:txBody>
      </p:sp>
      <p:pic>
        <p:nvPicPr>
          <p:cNvPr id="8" name="Picture 7">
            <a:extLst>
              <a:ext uri="{FF2B5EF4-FFF2-40B4-BE49-F238E27FC236}">
                <a16:creationId xmlns:a16="http://schemas.microsoft.com/office/drawing/2014/main" id="{ACA8F7E5-1588-4B0B-A235-63027FFBF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FE8F6669-56D1-4A7A-B12C-90D7C397138C}"/>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754C7EA-6535-45A0-884E-22416FC2266B}"/>
              </a:ext>
            </a:extLst>
          </p:cNvPr>
          <p:cNvSpPr/>
          <p:nvPr/>
        </p:nvSpPr>
        <p:spPr>
          <a:xfrm>
            <a:off x="76142" y="6408820"/>
            <a:ext cx="298479" cy="369332"/>
          </a:xfrm>
          <a:prstGeom prst="rect">
            <a:avLst/>
          </a:prstGeom>
        </p:spPr>
        <p:txBody>
          <a:bodyPr wrap="none">
            <a:spAutoFit/>
          </a:bodyPr>
          <a:lstStyle/>
          <a:p>
            <a:pPr algn="ctr"/>
            <a:r>
              <a:rPr lang="en-US" b="1" dirty="0">
                <a:solidFill>
                  <a:schemeClr val="bg1"/>
                </a:solidFill>
                <a:latin typeface="Acumin Pro" panose="020B0504020202020204" pitchFamily="34" charset="0"/>
              </a:rPr>
              <a:t>7</a:t>
            </a:r>
          </a:p>
        </p:txBody>
      </p:sp>
    </p:spTree>
    <p:extLst>
      <p:ext uri="{BB962C8B-B14F-4D97-AF65-F5344CB8AC3E}">
        <p14:creationId xmlns:p14="http://schemas.microsoft.com/office/powerpoint/2010/main" val="14919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An Optimized</a:t>
            </a:r>
            <a:br>
              <a:rPr lang="en-US" sz="3200" b="1" dirty="0">
                <a:latin typeface="Acumin Pro" panose="020B0504020202020204" pitchFamily="34" charset="0"/>
              </a:rPr>
            </a:br>
            <a:r>
              <a:rPr lang="en-US" sz="3200" b="1" dirty="0">
                <a:latin typeface="Acumin Pro" panose="020B0504020202020204" pitchFamily="34" charset="0"/>
              </a:rPr>
              <a:t>Asset Location Strategy</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03</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6562531" cy="523220"/>
          </a:xfrm>
          <a:prstGeom prst="rect">
            <a:avLst/>
          </a:prstGeom>
          <a:noFill/>
        </p:spPr>
        <p:txBody>
          <a:bodyPr wrap="square" rtlCol="0">
            <a:spAutoFit/>
          </a:bodyPr>
          <a:lstStyle/>
          <a:p>
            <a:r>
              <a:rPr lang="en-US" sz="1400" dirty="0">
                <a:latin typeface="Acumin Pro Extra Light" panose="020B0304020202020204" pitchFamily="34" charset="0"/>
              </a:rPr>
              <a:t>Being newly retired, you no longer have restriction requirements on your investment portfolio. Your portfolio is now opened to the entire universe of investment securities.</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7450E27-928E-4BB4-8987-B5F6CCAEDBCF}"/>
              </a:ext>
            </a:extLst>
          </p:cNvPr>
          <p:cNvSpPr txBox="1"/>
          <p:nvPr/>
        </p:nvSpPr>
        <p:spPr>
          <a:xfrm>
            <a:off x="1676400" y="4988302"/>
            <a:ext cx="6562531" cy="738664"/>
          </a:xfrm>
          <a:prstGeom prst="rect">
            <a:avLst/>
          </a:prstGeom>
          <a:noFill/>
        </p:spPr>
        <p:txBody>
          <a:bodyPr wrap="square" rtlCol="0">
            <a:spAutoFit/>
          </a:bodyPr>
          <a:lstStyle/>
          <a:p>
            <a:r>
              <a:rPr lang="en-US" sz="1400" dirty="0">
                <a:latin typeface="Acumin Pro Extra Light" panose="020B0304020202020204" pitchFamily="34" charset="0"/>
              </a:rPr>
              <a:t>Strategies and tactics that may not have been available to you during your time at PwC are now viable. Chicago Partners can help you explore and leverage the strategies and tactics that are right for you.</a:t>
            </a:r>
          </a:p>
        </p:txBody>
      </p:sp>
      <p:sp>
        <p:nvSpPr>
          <p:cNvPr id="10" name="TextBox 9">
            <a:extLst>
              <a:ext uri="{FF2B5EF4-FFF2-40B4-BE49-F238E27FC236}">
                <a16:creationId xmlns:a16="http://schemas.microsoft.com/office/drawing/2014/main" id="{8F7632D7-3ECB-4358-B2E3-E74248DCB3B9}"/>
              </a:ext>
            </a:extLst>
          </p:cNvPr>
          <p:cNvSpPr txBox="1"/>
          <p:nvPr/>
        </p:nvSpPr>
        <p:spPr>
          <a:xfrm>
            <a:off x="3803010" y="4052858"/>
            <a:ext cx="1670051" cy="553998"/>
          </a:xfrm>
          <a:prstGeom prst="rect">
            <a:avLst/>
          </a:prstGeom>
          <a:noFill/>
        </p:spPr>
        <p:txBody>
          <a:bodyPr wrap="square" rtlCol="0">
            <a:spAutoFit/>
          </a:bodyPr>
          <a:lstStyle/>
          <a:p>
            <a:pPr algn="ctr"/>
            <a:r>
              <a:rPr lang="en-US" sz="1000" dirty="0">
                <a:latin typeface="Acumin Pro" panose="020B0504020202020204" pitchFamily="34" charset="0"/>
              </a:rPr>
              <a:t>Number of possible investments in a restricted portfolio</a:t>
            </a:r>
          </a:p>
        </p:txBody>
      </p:sp>
      <p:sp>
        <p:nvSpPr>
          <p:cNvPr id="11" name="TextBox 10">
            <a:extLst>
              <a:ext uri="{FF2B5EF4-FFF2-40B4-BE49-F238E27FC236}">
                <a16:creationId xmlns:a16="http://schemas.microsoft.com/office/drawing/2014/main" id="{0686292D-E8B0-4BFA-A596-EE5F16C13CB8}"/>
              </a:ext>
            </a:extLst>
          </p:cNvPr>
          <p:cNvSpPr txBox="1"/>
          <p:nvPr/>
        </p:nvSpPr>
        <p:spPr>
          <a:xfrm>
            <a:off x="6096000" y="4052858"/>
            <a:ext cx="1670051" cy="553998"/>
          </a:xfrm>
          <a:prstGeom prst="rect">
            <a:avLst/>
          </a:prstGeom>
          <a:noFill/>
        </p:spPr>
        <p:txBody>
          <a:bodyPr wrap="square" rtlCol="0">
            <a:spAutoFit/>
          </a:bodyPr>
          <a:lstStyle/>
          <a:p>
            <a:pPr algn="ctr"/>
            <a:r>
              <a:rPr lang="en-US" sz="1000" dirty="0">
                <a:latin typeface="Acumin Pro" panose="020B0504020202020204" pitchFamily="34" charset="0"/>
              </a:rPr>
              <a:t>Number of possible investments in an unrestricted portfolio</a:t>
            </a:r>
          </a:p>
        </p:txBody>
      </p:sp>
      <p:sp>
        <p:nvSpPr>
          <p:cNvPr id="3" name="Oval 2">
            <a:extLst>
              <a:ext uri="{FF2B5EF4-FFF2-40B4-BE49-F238E27FC236}">
                <a16:creationId xmlns:a16="http://schemas.microsoft.com/office/drawing/2014/main" id="{A6D39A4E-1D4F-4D78-AC9E-B028770B6A36}"/>
              </a:ext>
            </a:extLst>
          </p:cNvPr>
          <p:cNvSpPr/>
          <p:nvPr/>
        </p:nvSpPr>
        <p:spPr>
          <a:xfrm>
            <a:off x="4558339" y="3219633"/>
            <a:ext cx="159391" cy="159391"/>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65F8C42-59BA-4DB2-A647-2255557A8742}"/>
              </a:ext>
            </a:extLst>
          </p:cNvPr>
          <p:cNvSpPr/>
          <p:nvPr/>
        </p:nvSpPr>
        <p:spPr>
          <a:xfrm>
            <a:off x="6331041" y="2699344"/>
            <a:ext cx="1199967" cy="1199967"/>
          </a:xfrm>
          <a:prstGeom prst="ellipse">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871BBC-12E5-4930-BD89-5B1013AC2790}"/>
              </a:ext>
            </a:extLst>
          </p:cNvPr>
          <p:cNvSpPr/>
          <p:nvPr/>
        </p:nvSpPr>
        <p:spPr>
          <a:xfrm>
            <a:off x="65723" y="6400799"/>
            <a:ext cx="319318" cy="369332"/>
          </a:xfrm>
          <a:prstGeom prst="rect">
            <a:avLst/>
          </a:prstGeom>
        </p:spPr>
        <p:txBody>
          <a:bodyPr wrap="none">
            <a:spAutoFit/>
          </a:bodyPr>
          <a:lstStyle/>
          <a:p>
            <a:pPr algn="ctr"/>
            <a:r>
              <a:rPr lang="en-US" b="1" dirty="0">
                <a:solidFill>
                  <a:schemeClr val="bg1"/>
                </a:solidFill>
                <a:latin typeface="Acumin Pro" panose="020B0504020202020204" pitchFamily="34" charset="0"/>
              </a:rPr>
              <a:t>8</a:t>
            </a:r>
          </a:p>
        </p:txBody>
      </p:sp>
    </p:spTree>
    <p:extLst>
      <p:ext uri="{BB962C8B-B14F-4D97-AF65-F5344CB8AC3E}">
        <p14:creationId xmlns:p14="http://schemas.microsoft.com/office/powerpoint/2010/main" val="31213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An Optimized</a:t>
            </a:r>
            <a:br>
              <a:rPr lang="en-US" sz="3200" b="1" dirty="0">
                <a:latin typeface="Acumin Pro" panose="020B0504020202020204" pitchFamily="34" charset="0"/>
              </a:rPr>
            </a:br>
            <a:r>
              <a:rPr lang="en-US" sz="3200" b="1" dirty="0">
                <a:latin typeface="Acumin Pro" panose="020B0504020202020204" pitchFamily="34" charset="0"/>
              </a:rPr>
              <a:t>Asset Location Strategy</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03</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6207597" cy="954107"/>
          </a:xfrm>
          <a:prstGeom prst="rect">
            <a:avLst/>
          </a:prstGeom>
          <a:noFill/>
        </p:spPr>
        <p:txBody>
          <a:bodyPr wrap="none" rtlCol="0">
            <a:spAutoFit/>
          </a:bodyPr>
          <a:lstStyle/>
          <a:p>
            <a:r>
              <a:rPr lang="en-US" sz="1400" dirty="0">
                <a:latin typeface="Acumin Pro Extra Light" panose="020B0304020202020204" pitchFamily="34" charset="0"/>
              </a:rPr>
              <a:t>Your new portfolio will be designed for tax-efficiency from the beginning,</a:t>
            </a:r>
          </a:p>
          <a:p>
            <a:r>
              <a:rPr lang="en-US" sz="1400" dirty="0">
                <a:latin typeface="Acumin Pro Extra Light" panose="020B0304020202020204" pitchFamily="34" charset="0"/>
              </a:rPr>
              <a:t>including the appropriate allocation between taxable and tax-deferred accounts.</a:t>
            </a:r>
          </a:p>
          <a:p>
            <a:endParaRPr lang="en-US" sz="1400" dirty="0">
              <a:latin typeface="Acumin Pro Extra Light" panose="020B0304020202020204" pitchFamily="34" charset="0"/>
            </a:endParaRPr>
          </a:p>
          <a:p>
            <a:r>
              <a:rPr lang="en-US" sz="1400" dirty="0">
                <a:latin typeface="Acumin Pro Extra Light" panose="020B0304020202020204" pitchFamily="34" charset="0"/>
              </a:rPr>
              <a:t>This maximizes your after-tax income while reducing your tax liability.</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C4226A1C-4EEA-4B85-B3C2-DD7281B3A218}"/>
              </a:ext>
            </a:extLst>
          </p:cNvPr>
          <p:cNvSpPr/>
          <p:nvPr/>
        </p:nvSpPr>
        <p:spPr>
          <a:xfrm>
            <a:off x="7208797" y="4444783"/>
            <a:ext cx="4728465" cy="1198526"/>
          </a:xfrm>
          <a:prstGeom prst="rect">
            <a:avLst/>
          </a:prstGeom>
          <a:solidFill>
            <a:schemeClr val="bg2">
              <a:lumMod val="10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Rectangle 33">
            <a:extLst>
              <a:ext uri="{FF2B5EF4-FFF2-40B4-BE49-F238E27FC236}">
                <a16:creationId xmlns:a16="http://schemas.microsoft.com/office/drawing/2014/main" id="{578BD32E-CE17-47B3-807C-3F7F77E2C639}"/>
              </a:ext>
            </a:extLst>
          </p:cNvPr>
          <p:cNvSpPr/>
          <p:nvPr/>
        </p:nvSpPr>
        <p:spPr>
          <a:xfrm>
            <a:off x="1574384" y="4459913"/>
            <a:ext cx="4728465" cy="1198526"/>
          </a:xfrm>
          <a:prstGeom prst="rect">
            <a:avLst/>
          </a:prstGeom>
          <a:solidFill>
            <a:schemeClr val="bg2">
              <a:lumMod val="10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83BC6EB6-9B2C-4BB8-9074-038BD16A4E03}"/>
              </a:ext>
            </a:extLst>
          </p:cNvPr>
          <p:cNvSpPr/>
          <p:nvPr/>
        </p:nvSpPr>
        <p:spPr>
          <a:xfrm>
            <a:off x="7231582" y="2986462"/>
            <a:ext cx="4728465" cy="1198526"/>
          </a:xfrm>
          <a:prstGeom prst="rect">
            <a:avLst/>
          </a:prstGeom>
          <a:solidFill>
            <a:schemeClr val="bg2">
              <a:lumMod val="10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Rectangle 35">
            <a:extLst>
              <a:ext uri="{FF2B5EF4-FFF2-40B4-BE49-F238E27FC236}">
                <a16:creationId xmlns:a16="http://schemas.microsoft.com/office/drawing/2014/main" id="{E8929AA8-7161-4C5A-BD58-B72F78D20A54}"/>
              </a:ext>
            </a:extLst>
          </p:cNvPr>
          <p:cNvSpPr/>
          <p:nvPr/>
        </p:nvSpPr>
        <p:spPr>
          <a:xfrm>
            <a:off x="1581566" y="2987537"/>
            <a:ext cx="4728465" cy="1198526"/>
          </a:xfrm>
          <a:prstGeom prst="rect">
            <a:avLst/>
          </a:prstGeom>
          <a:solidFill>
            <a:schemeClr val="bg2">
              <a:lumMod val="10000"/>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Title 1">
            <a:extLst>
              <a:ext uri="{FF2B5EF4-FFF2-40B4-BE49-F238E27FC236}">
                <a16:creationId xmlns:a16="http://schemas.microsoft.com/office/drawing/2014/main" id="{F6553918-1415-4460-B958-FB1EAD770213}"/>
              </a:ext>
            </a:extLst>
          </p:cNvPr>
          <p:cNvSpPr txBox="1">
            <a:spLocks/>
          </p:cNvSpPr>
          <p:nvPr/>
        </p:nvSpPr>
        <p:spPr>
          <a:xfrm>
            <a:off x="1597589" y="2808358"/>
            <a:ext cx="1442423" cy="115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529636">
                    <a:alpha val="60000"/>
                  </a:srgbClr>
                </a:solidFill>
                <a:latin typeface="+mn-lt"/>
              </a:rPr>
              <a:t>01</a:t>
            </a:r>
          </a:p>
        </p:txBody>
      </p:sp>
      <p:sp>
        <p:nvSpPr>
          <p:cNvPr id="38" name="Rectangle 37">
            <a:extLst>
              <a:ext uri="{FF2B5EF4-FFF2-40B4-BE49-F238E27FC236}">
                <a16:creationId xmlns:a16="http://schemas.microsoft.com/office/drawing/2014/main" id="{92C40020-0875-41A6-A9ED-0109892588F9}"/>
              </a:ext>
            </a:extLst>
          </p:cNvPr>
          <p:cNvSpPr/>
          <p:nvPr/>
        </p:nvSpPr>
        <p:spPr>
          <a:xfrm>
            <a:off x="2234405" y="3476487"/>
            <a:ext cx="3772112" cy="369332"/>
          </a:xfrm>
          <a:prstGeom prst="rect">
            <a:avLst/>
          </a:prstGeom>
        </p:spPr>
        <p:txBody>
          <a:bodyPr wrap="square">
            <a:spAutoFit/>
          </a:bodyPr>
          <a:lstStyle/>
          <a:p>
            <a:pPr marL="57150" lvl="0">
              <a:lnSpc>
                <a:spcPct val="90000"/>
              </a:lnSpc>
              <a:spcAft>
                <a:spcPts val="600"/>
              </a:spcAft>
              <a:defRPr/>
            </a:pPr>
            <a:r>
              <a:rPr lang="en-US" sz="1000" dirty="0">
                <a:solidFill>
                  <a:prstClr val="black"/>
                </a:solidFill>
                <a:latin typeface="Acumin Pro Extra Light" panose="020B0304020202020204" pitchFamily="34" charset="0"/>
              </a:rPr>
              <a:t>Municipal Bonds are exempt from taxation because they represent an obligation of the state or province.</a:t>
            </a:r>
          </a:p>
        </p:txBody>
      </p:sp>
      <p:sp>
        <p:nvSpPr>
          <p:cNvPr id="39" name="Rectangle 38">
            <a:extLst>
              <a:ext uri="{FF2B5EF4-FFF2-40B4-BE49-F238E27FC236}">
                <a16:creationId xmlns:a16="http://schemas.microsoft.com/office/drawing/2014/main" id="{81AF55C8-DB84-4E1F-9011-7E01FC696A4D}"/>
              </a:ext>
            </a:extLst>
          </p:cNvPr>
          <p:cNvSpPr/>
          <p:nvPr/>
        </p:nvSpPr>
        <p:spPr>
          <a:xfrm>
            <a:off x="2234405" y="5049318"/>
            <a:ext cx="3772112" cy="369332"/>
          </a:xfrm>
          <a:prstGeom prst="rect">
            <a:avLst/>
          </a:prstGeom>
        </p:spPr>
        <p:txBody>
          <a:bodyPr wrap="square">
            <a:spAutoFit/>
          </a:bodyPr>
          <a:lstStyle/>
          <a:p>
            <a:pPr marL="57150" lvl="0">
              <a:lnSpc>
                <a:spcPct val="90000"/>
              </a:lnSpc>
              <a:spcAft>
                <a:spcPts val="600"/>
              </a:spcAft>
              <a:defRPr/>
            </a:pPr>
            <a:r>
              <a:rPr lang="en-US" sz="1000" dirty="0">
                <a:solidFill>
                  <a:prstClr val="black"/>
                </a:solidFill>
                <a:latin typeface="Acumin Pro Extra Light" panose="020B0304020202020204" pitchFamily="34" charset="0"/>
              </a:rPr>
              <a:t>Equities produce a lower amount of taxable ordinary income because many of the securities produce qualified dividends.</a:t>
            </a:r>
          </a:p>
        </p:txBody>
      </p:sp>
      <p:sp>
        <p:nvSpPr>
          <p:cNvPr id="40" name="Rectangle 39">
            <a:extLst>
              <a:ext uri="{FF2B5EF4-FFF2-40B4-BE49-F238E27FC236}">
                <a16:creationId xmlns:a16="http://schemas.microsoft.com/office/drawing/2014/main" id="{2EBBCB58-8BCA-4946-950D-ECD6EB8AFE7C}"/>
              </a:ext>
            </a:extLst>
          </p:cNvPr>
          <p:cNvSpPr/>
          <p:nvPr/>
        </p:nvSpPr>
        <p:spPr>
          <a:xfrm>
            <a:off x="7908586" y="4924038"/>
            <a:ext cx="3772112" cy="507831"/>
          </a:xfrm>
          <a:prstGeom prst="rect">
            <a:avLst/>
          </a:prstGeom>
        </p:spPr>
        <p:txBody>
          <a:bodyPr wrap="square">
            <a:spAutoFit/>
          </a:bodyPr>
          <a:lstStyle/>
          <a:p>
            <a:pPr marL="57150" lvl="0">
              <a:lnSpc>
                <a:spcPct val="90000"/>
              </a:lnSpc>
              <a:spcAft>
                <a:spcPts val="600"/>
              </a:spcAft>
              <a:defRPr/>
            </a:pPr>
            <a:r>
              <a:rPr lang="en-US" sz="1000" dirty="0">
                <a:solidFill>
                  <a:prstClr val="black"/>
                </a:solidFill>
                <a:latin typeface="Acumin Pro Extra Light" panose="020B0304020202020204" pitchFamily="34" charset="0"/>
              </a:rPr>
              <a:t>A qualified dividend investment already has tax-advantaged characteristics, so placing them in a taxable account allows an investor to reap the benefits of tax-advantaged income.</a:t>
            </a:r>
          </a:p>
        </p:txBody>
      </p:sp>
      <p:sp>
        <p:nvSpPr>
          <p:cNvPr id="41" name="Rectangle 40">
            <a:extLst>
              <a:ext uri="{FF2B5EF4-FFF2-40B4-BE49-F238E27FC236}">
                <a16:creationId xmlns:a16="http://schemas.microsoft.com/office/drawing/2014/main" id="{2FDB5AC7-D1F0-41E3-A065-808D29919AD0}"/>
              </a:ext>
            </a:extLst>
          </p:cNvPr>
          <p:cNvSpPr/>
          <p:nvPr/>
        </p:nvSpPr>
        <p:spPr>
          <a:xfrm>
            <a:off x="7908586" y="3468378"/>
            <a:ext cx="3772112" cy="369332"/>
          </a:xfrm>
          <a:prstGeom prst="rect">
            <a:avLst/>
          </a:prstGeom>
        </p:spPr>
        <p:txBody>
          <a:bodyPr wrap="square">
            <a:spAutoFit/>
          </a:bodyPr>
          <a:lstStyle/>
          <a:p>
            <a:pPr marL="57150" lvl="0">
              <a:lnSpc>
                <a:spcPct val="90000"/>
              </a:lnSpc>
              <a:spcAft>
                <a:spcPts val="600"/>
              </a:spcAft>
              <a:defRPr/>
            </a:pPr>
            <a:r>
              <a:rPr lang="en-US" sz="1000" dirty="0">
                <a:solidFill>
                  <a:prstClr val="black"/>
                </a:solidFill>
                <a:latin typeface="Acumin Pro Extra Light" panose="020B0304020202020204" pitchFamily="34" charset="0"/>
              </a:rPr>
              <a:t>MLP’s produce tax-deferred income, so placing MLP’s in a taxable account may amplify its benefits.</a:t>
            </a:r>
          </a:p>
        </p:txBody>
      </p:sp>
      <p:sp>
        <p:nvSpPr>
          <p:cNvPr id="42" name="Title 1">
            <a:extLst>
              <a:ext uri="{FF2B5EF4-FFF2-40B4-BE49-F238E27FC236}">
                <a16:creationId xmlns:a16="http://schemas.microsoft.com/office/drawing/2014/main" id="{F139C002-742F-4068-9363-B13DD8AF168D}"/>
              </a:ext>
            </a:extLst>
          </p:cNvPr>
          <p:cNvSpPr txBox="1">
            <a:spLocks/>
          </p:cNvSpPr>
          <p:nvPr/>
        </p:nvSpPr>
        <p:spPr>
          <a:xfrm>
            <a:off x="1581566" y="4362291"/>
            <a:ext cx="1442423" cy="115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529636">
                    <a:alpha val="60000"/>
                  </a:srgbClr>
                </a:solidFill>
                <a:latin typeface="+mn-lt"/>
              </a:rPr>
              <a:t>03</a:t>
            </a:r>
          </a:p>
        </p:txBody>
      </p:sp>
      <p:sp>
        <p:nvSpPr>
          <p:cNvPr id="43" name="Title 1">
            <a:extLst>
              <a:ext uri="{FF2B5EF4-FFF2-40B4-BE49-F238E27FC236}">
                <a16:creationId xmlns:a16="http://schemas.microsoft.com/office/drawing/2014/main" id="{B8F22AC0-5DC8-41F0-9911-9884B6DE3276}"/>
              </a:ext>
            </a:extLst>
          </p:cNvPr>
          <p:cNvSpPr txBox="1">
            <a:spLocks/>
          </p:cNvSpPr>
          <p:nvPr/>
        </p:nvSpPr>
        <p:spPr>
          <a:xfrm>
            <a:off x="7263760" y="2796781"/>
            <a:ext cx="1442423" cy="115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529636">
                    <a:alpha val="60000"/>
                  </a:srgbClr>
                </a:solidFill>
                <a:latin typeface="+mn-lt"/>
              </a:rPr>
              <a:t>02</a:t>
            </a:r>
          </a:p>
        </p:txBody>
      </p:sp>
      <p:sp>
        <p:nvSpPr>
          <p:cNvPr id="44" name="Title 1">
            <a:extLst>
              <a:ext uri="{FF2B5EF4-FFF2-40B4-BE49-F238E27FC236}">
                <a16:creationId xmlns:a16="http://schemas.microsoft.com/office/drawing/2014/main" id="{56387D1D-EE33-4C16-BDE9-C97B38B22C38}"/>
              </a:ext>
            </a:extLst>
          </p:cNvPr>
          <p:cNvSpPr txBox="1">
            <a:spLocks/>
          </p:cNvSpPr>
          <p:nvPr/>
        </p:nvSpPr>
        <p:spPr>
          <a:xfrm>
            <a:off x="7263760" y="4294175"/>
            <a:ext cx="1442423" cy="11511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529636">
                    <a:alpha val="60000"/>
                  </a:srgbClr>
                </a:solidFill>
                <a:latin typeface="+mn-lt"/>
              </a:rPr>
              <a:t>04</a:t>
            </a:r>
          </a:p>
        </p:txBody>
      </p:sp>
      <p:sp>
        <p:nvSpPr>
          <p:cNvPr id="45" name="Rectangle 44">
            <a:extLst>
              <a:ext uri="{FF2B5EF4-FFF2-40B4-BE49-F238E27FC236}">
                <a16:creationId xmlns:a16="http://schemas.microsoft.com/office/drawing/2014/main" id="{16AEB50D-6674-4641-B74A-36F3F8976565}"/>
              </a:ext>
            </a:extLst>
          </p:cNvPr>
          <p:cNvSpPr/>
          <p:nvPr/>
        </p:nvSpPr>
        <p:spPr>
          <a:xfrm>
            <a:off x="7368118" y="3605655"/>
            <a:ext cx="531963" cy="76526"/>
          </a:xfrm>
          <a:prstGeom prst="rect">
            <a:avLst/>
          </a:prstGeom>
          <a:solidFill>
            <a:srgbClr val="84C35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365260-B67F-4837-9CE6-4B9AA64D5410}"/>
              </a:ext>
            </a:extLst>
          </p:cNvPr>
          <p:cNvSpPr/>
          <p:nvPr/>
        </p:nvSpPr>
        <p:spPr>
          <a:xfrm>
            <a:off x="7376623" y="5091045"/>
            <a:ext cx="531963" cy="76526"/>
          </a:xfrm>
          <a:prstGeom prst="rect">
            <a:avLst/>
          </a:prstGeom>
          <a:solidFill>
            <a:srgbClr val="84C35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1DD445D-662B-4F01-AF14-17265C2E0E8B}"/>
              </a:ext>
            </a:extLst>
          </p:cNvPr>
          <p:cNvSpPr/>
          <p:nvPr/>
        </p:nvSpPr>
        <p:spPr>
          <a:xfrm>
            <a:off x="1702442" y="5158556"/>
            <a:ext cx="531963" cy="76526"/>
          </a:xfrm>
          <a:prstGeom prst="rect">
            <a:avLst/>
          </a:prstGeom>
          <a:solidFill>
            <a:srgbClr val="84C35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5CA93CC-24A0-4314-B6B0-AF80EB1203E9}"/>
              </a:ext>
            </a:extLst>
          </p:cNvPr>
          <p:cNvSpPr/>
          <p:nvPr/>
        </p:nvSpPr>
        <p:spPr>
          <a:xfrm>
            <a:off x="1702442" y="3608185"/>
            <a:ext cx="531963" cy="76526"/>
          </a:xfrm>
          <a:prstGeom prst="rect">
            <a:avLst/>
          </a:prstGeom>
          <a:solidFill>
            <a:srgbClr val="84C35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37EDC8A-039C-43DD-A633-97B4E2F78509}"/>
              </a:ext>
            </a:extLst>
          </p:cNvPr>
          <p:cNvCxnSpPr>
            <a:cxnSpLocks/>
          </p:cNvCxnSpPr>
          <p:nvPr/>
        </p:nvCxnSpPr>
        <p:spPr>
          <a:xfrm>
            <a:off x="2393618" y="3401549"/>
            <a:ext cx="1518623"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C36B2E8-E647-4EE4-954C-D12AA1EA0B24}"/>
              </a:ext>
            </a:extLst>
          </p:cNvPr>
          <p:cNvCxnSpPr>
            <a:cxnSpLocks/>
          </p:cNvCxnSpPr>
          <p:nvPr/>
        </p:nvCxnSpPr>
        <p:spPr>
          <a:xfrm>
            <a:off x="2393617" y="4992368"/>
            <a:ext cx="1518623"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CFBA4970-040A-4913-BE4A-B03CED06BB8D}"/>
              </a:ext>
            </a:extLst>
          </p:cNvPr>
          <p:cNvCxnSpPr>
            <a:cxnSpLocks/>
          </p:cNvCxnSpPr>
          <p:nvPr/>
        </p:nvCxnSpPr>
        <p:spPr>
          <a:xfrm>
            <a:off x="8058241" y="3414077"/>
            <a:ext cx="1518623"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5B6A24F4-62C3-4450-AE07-76FC5EBA9E14}"/>
              </a:ext>
            </a:extLst>
          </p:cNvPr>
          <p:cNvCxnSpPr>
            <a:cxnSpLocks/>
          </p:cNvCxnSpPr>
          <p:nvPr/>
        </p:nvCxnSpPr>
        <p:spPr>
          <a:xfrm>
            <a:off x="8058240" y="4867089"/>
            <a:ext cx="1518623"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DFC52E13-AF6C-4DE8-8C15-2EF155AAF879}"/>
              </a:ext>
            </a:extLst>
          </p:cNvPr>
          <p:cNvSpPr/>
          <p:nvPr/>
        </p:nvSpPr>
        <p:spPr>
          <a:xfrm>
            <a:off x="2234405" y="3080320"/>
            <a:ext cx="3772112" cy="341632"/>
          </a:xfrm>
          <a:prstGeom prst="rect">
            <a:avLst/>
          </a:prstGeom>
        </p:spPr>
        <p:txBody>
          <a:bodyPr wrap="square">
            <a:spAutoFit/>
          </a:bodyPr>
          <a:lstStyle/>
          <a:p>
            <a:pPr marL="57150" lvl="0">
              <a:lnSpc>
                <a:spcPct val="90000"/>
              </a:lnSpc>
              <a:spcAft>
                <a:spcPts val="600"/>
              </a:spcAft>
              <a:defRPr/>
            </a:pPr>
            <a:r>
              <a:rPr lang="en-US" dirty="0">
                <a:solidFill>
                  <a:prstClr val="black"/>
                </a:solidFill>
                <a:latin typeface="Acumin Pro Extra Light" panose="020B0304020202020204" pitchFamily="34" charset="0"/>
              </a:rPr>
              <a:t>Municipal Bonds</a:t>
            </a:r>
          </a:p>
        </p:txBody>
      </p:sp>
      <p:sp>
        <p:nvSpPr>
          <p:cNvPr id="30" name="Rectangle 29">
            <a:extLst>
              <a:ext uri="{FF2B5EF4-FFF2-40B4-BE49-F238E27FC236}">
                <a16:creationId xmlns:a16="http://schemas.microsoft.com/office/drawing/2014/main" id="{F9686155-0632-45E5-9E97-B2D433259ADF}"/>
              </a:ext>
            </a:extLst>
          </p:cNvPr>
          <p:cNvSpPr/>
          <p:nvPr/>
        </p:nvSpPr>
        <p:spPr>
          <a:xfrm>
            <a:off x="7900081" y="3086878"/>
            <a:ext cx="3772112" cy="341632"/>
          </a:xfrm>
          <a:prstGeom prst="rect">
            <a:avLst/>
          </a:prstGeom>
        </p:spPr>
        <p:txBody>
          <a:bodyPr wrap="square">
            <a:spAutoFit/>
          </a:bodyPr>
          <a:lstStyle/>
          <a:p>
            <a:pPr marL="57150" lvl="0">
              <a:lnSpc>
                <a:spcPct val="90000"/>
              </a:lnSpc>
              <a:spcAft>
                <a:spcPts val="600"/>
              </a:spcAft>
              <a:defRPr/>
            </a:pPr>
            <a:r>
              <a:rPr lang="en-US" dirty="0">
                <a:solidFill>
                  <a:prstClr val="black"/>
                </a:solidFill>
                <a:latin typeface="Acumin Pro Extra Light" panose="020B0304020202020204" pitchFamily="34" charset="0"/>
              </a:rPr>
              <a:t>Master Limited Partnerships (MLP)</a:t>
            </a:r>
          </a:p>
        </p:txBody>
      </p:sp>
      <p:sp>
        <p:nvSpPr>
          <p:cNvPr id="31" name="Rectangle 30">
            <a:extLst>
              <a:ext uri="{FF2B5EF4-FFF2-40B4-BE49-F238E27FC236}">
                <a16:creationId xmlns:a16="http://schemas.microsoft.com/office/drawing/2014/main" id="{09A44690-F799-40DF-AADD-77F57DC1052E}"/>
              </a:ext>
            </a:extLst>
          </p:cNvPr>
          <p:cNvSpPr/>
          <p:nvPr/>
        </p:nvSpPr>
        <p:spPr>
          <a:xfrm>
            <a:off x="2234405" y="4627970"/>
            <a:ext cx="3772112" cy="341632"/>
          </a:xfrm>
          <a:prstGeom prst="rect">
            <a:avLst/>
          </a:prstGeom>
        </p:spPr>
        <p:txBody>
          <a:bodyPr wrap="square">
            <a:spAutoFit/>
          </a:bodyPr>
          <a:lstStyle/>
          <a:p>
            <a:pPr marL="57150" lvl="0">
              <a:lnSpc>
                <a:spcPct val="90000"/>
              </a:lnSpc>
              <a:spcAft>
                <a:spcPts val="600"/>
              </a:spcAft>
              <a:defRPr/>
            </a:pPr>
            <a:r>
              <a:rPr lang="en-US" dirty="0">
                <a:solidFill>
                  <a:prstClr val="black"/>
                </a:solidFill>
                <a:latin typeface="Acumin Pro Extra Light" panose="020B0304020202020204" pitchFamily="34" charset="0"/>
              </a:rPr>
              <a:t>Equity Yield</a:t>
            </a:r>
          </a:p>
        </p:txBody>
      </p:sp>
      <p:sp>
        <p:nvSpPr>
          <p:cNvPr id="32" name="Rectangle 31">
            <a:extLst>
              <a:ext uri="{FF2B5EF4-FFF2-40B4-BE49-F238E27FC236}">
                <a16:creationId xmlns:a16="http://schemas.microsoft.com/office/drawing/2014/main" id="{D0DF9EA9-98AD-43E6-9254-8FD575B812C3}"/>
              </a:ext>
            </a:extLst>
          </p:cNvPr>
          <p:cNvSpPr/>
          <p:nvPr/>
        </p:nvSpPr>
        <p:spPr>
          <a:xfrm>
            <a:off x="7900081" y="4531284"/>
            <a:ext cx="3772112" cy="341632"/>
          </a:xfrm>
          <a:prstGeom prst="rect">
            <a:avLst/>
          </a:prstGeom>
        </p:spPr>
        <p:txBody>
          <a:bodyPr wrap="square">
            <a:spAutoFit/>
          </a:bodyPr>
          <a:lstStyle/>
          <a:p>
            <a:pPr marL="57150" lvl="0">
              <a:lnSpc>
                <a:spcPct val="90000"/>
              </a:lnSpc>
              <a:spcAft>
                <a:spcPts val="600"/>
              </a:spcAft>
              <a:defRPr/>
            </a:pPr>
            <a:r>
              <a:rPr lang="en-US" dirty="0">
                <a:solidFill>
                  <a:prstClr val="black"/>
                </a:solidFill>
                <a:latin typeface="Acumin Pro Extra Light" panose="020B0304020202020204" pitchFamily="34" charset="0"/>
              </a:rPr>
              <a:t>Qualified Dividend Investments</a:t>
            </a:r>
          </a:p>
        </p:txBody>
      </p:sp>
      <p:sp>
        <p:nvSpPr>
          <p:cNvPr id="53" name="Rectangle 52">
            <a:extLst>
              <a:ext uri="{FF2B5EF4-FFF2-40B4-BE49-F238E27FC236}">
                <a16:creationId xmlns:a16="http://schemas.microsoft.com/office/drawing/2014/main" id="{1BD3B82C-15B5-44CF-B717-DF8F5F11C65E}"/>
              </a:ext>
            </a:extLst>
          </p:cNvPr>
          <p:cNvSpPr/>
          <p:nvPr/>
        </p:nvSpPr>
        <p:spPr>
          <a:xfrm>
            <a:off x="66524" y="6400799"/>
            <a:ext cx="317715" cy="369332"/>
          </a:xfrm>
          <a:prstGeom prst="rect">
            <a:avLst/>
          </a:prstGeom>
        </p:spPr>
        <p:txBody>
          <a:bodyPr wrap="none">
            <a:spAutoFit/>
          </a:bodyPr>
          <a:lstStyle/>
          <a:p>
            <a:pPr algn="ctr"/>
            <a:r>
              <a:rPr lang="en-US" b="1" dirty="0">
                <a:solidFill>
                  <a:schemeClr val="bg1"/>
                </a:solidFill>
                <a:latin typeface="Acumin Pro" panose="020B0504020202020204" pitchFamily="34" charset="0"/>
              </a:rPr>
              <a:t>9</a:t>
            </a:r>
          </a:p>
        </p:txBody>
      </p:sp>
    </p:spTree>
    <p:extLst>
      <p:ext uri="{BB962C8B-B14F-4D97-AF65-F5344CB8AC3E}">
        <p14:creationId xmlns:p14="http://schemas.microsoft.com/office/powerpoint/2010/main" val="1088375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04</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Your Foundation:</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Your Optimized PRP</a:t>
            </a:r>
          </a:p>
        </p:txBody>
      </p:sp>
      <p:pic>
        <p:nvPicPr>
          <p:cNvPr id="8" name="Picture 7">
            <a:extLst>
              <a:ext uri="{FF2B5EF4-FFF2-40B4-BE49-F238E27FC236}">
                <a16:creationId xmlns:a16="http://schemas.microsoft.com/office/drawing/2014/main" id="{637A320D-5754-43A4-96ED-423DB16F0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9832173C-DEA9-40F9-BC2D-4D7761FA811D}"/>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7D207F8C-FC4F-4F9B-9B1F-6EA05209F280}"/>
              </a:ext>
            </a:extLst>
          </p:cNvPr>
          <p:cNvSpPr/>
          <p:nvPr/>
        </p:nvSpPr>
        <p:spPr>
          <a:xfrm>
            <a:off x="19588" y="6400799"/>
            <a:ext cx="411588" cy="369332"/>
          </a:xfrm>
          <a:prstGeom prst="rect">
            <a:avLst/>
          </a:prstGeom>
        </p:spPr>
        <p:txBody>
          <a:bodyPr wrap="none">
            <a:spAutoFit/>
          </a:bodyPr>
          <a:lstStyle/>
          <a:p>
            <a:pPr algn="ctr"/>
            <a:r>
              <a:rPr lang="en-US" b="1" dirty="0">
                <a:solidFill>
                  <a:schemeClr val="bg1"/>
                </a:solidFill>
                <a:latin typeface="Acumin Pro" panose="020B0504020202020204" pitchFamily="34" charset="0"/>
              </a:rPr>
              <a:t>10</a:t>
            </a:r>
          </a:p>
        </p:txBody>
      </p:sp>
    </p:spTree>
    <p:extLst>
      <p:ext uri="{BB962C8B-B14F-4D97-AF65-F5344CB8AC3E}">
        <p14:creationId xmlns:p14="http://schemas.microsoft.com/office/powerpoint/2010/main" val="15751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Your Foundation:</a:t>
            </a:r>
            <a:br>
              <a:rPr lang="en-US" sz="3200" b="1" dirty="0">
                <a:latin typeface="Acumin Pro" panose="020B0504020202020204" pitchFamily="34" charset="0"/>
              </a:rPr>
            </a:br>
            <a:r>
              <a:rPr lang="en-US" sz="3200" b="1" dirty="0">
                <a:latin typeface="Acumin Pro" panose="020B0504020202020204" pitchFamily="34" charset="0"/>
              </a:rPr>
              <a:t>Your Optimized PRP</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04</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579925" cy="523220"/>
          </a:xfrm>
          <a:prstGeom prst="rect">
            <a:avLst/>
          </a:prstGeom>
          <a:noFill/>
        </p:spPr>
        <p:txBody>
          <a:bodyPr wrap="none" rtlCol="0">
            <a:spAutoFit/>
          </a:bodyPr>
          <a:lstStyle/>
          <a:p>
            <a:r>
              <a:rPr lang="en-US" sz="1400" dirty="0">
                <a:latin typeface="Acumin Pro Extra Light" panose="020B0304020202020204" pitchFamily="34" charset="0"/>
              </a:rPr>
              <a:t>When your PRP is excelling, it serves as a foundation for you to shift the</a:t>
            </a:r>
          </a:p>
          <a:p>
            <a:r>
              <a:rPr lang="en-US" sz="1400" dirty="0">
                <a:latin typeface="Acumin Pro Extra Light" panose="020B0304020202020204" pitchFamily="34" charset="0"/>
              </a:rPr>
              <a:t>rest of your portfolio towards growth.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209E6A59-BD28-4FA6-9B32-DC3B0592F39C}"/>
              </a:ext>
            </a:extLst>
          </p:cNvPr>
          <p:cNvSpPr txBox="1"/>
          <p:nvPr/>
        </p:nvSpPr>
        <p:spPr>
          <a:xfrm>
            <a:off x="1676400" y="2264144"/>
            <a:ext cx="5672579" cy="738664"/>
          </a:xfrm>
          <a:prstGeom prst="rect">
            <a:avLst/>
          </a:prstGeom>
          <a:noFill/>
        </p:spPr>
        <p:txBody>
          <a:bodyPr wrap="none" rtlCol="0">
            <a:spAutoFit/>
          </a:bodyPr>
          <a:lstStyle/>
          <a:p>
            <a:r>
              <a:rPr lang="en-US" sz="1400" dirty="0">
                <a:latin typeface="Acumin Pro Extra Light" panose="020B0304020202020204" pitchFamily="34" charset="0"/>
              </a:rPr>
              <a:t>When your PRP is generating less income, it is a signal to shift some of</a:t>
            </a:r>
          </a:p>
          <a:p>
            <a:r>
              <a:rPr lang="en-US" sz="1400" dirty="0">
                <a:latin typeface="Acumin Pro Extra Light" panose="020B0304020202020204" pitchFamily="34" charset="0"/>
              </a:rPr>
              <a:t>your growth-focused equity towards fixed income to compensate for the </a:t>
            </a:r>
          </a:p>
          <a:p>
            <a:r>
              <a:rPr lang="en-US" sz="1400" dirty="0">
                <a:latin typeface="Acumin Pro Extra Light" panose="020B0304020202020204" pitchFamily="34" charset="0"/>
              </a:rPr>
              <a:t>lost income. </a:t>
            </a:r>
          </a:p>
        </p:txBody>
      </p:sp>
      <p:graphicFrame>
        <p:nvGraphicFramePr>
          <p:cNvPr id="5" name="Chart 4">
            <a:extLst>
              <a:ext uri="{FF2B5EF4-FFF2-40B4-BE49-F238E27FC236}">
                <a16:creationId xmlns:a16="http://schemas.microsoft.com/office/drawing/2014/main" id="{DFB22F85-409D-4189-86D0-31B5B64FAD47}"/>
              </a:ext>
            </a:extLst>
          </p:cNvPr>
          <p:cNvGraphicFramePr/>
          <p:nvPr>
            <p:extLst>
              <p:ext uri="{D42A27DB-BD31-4B8C-83A1-F6EECF244321}">
                <p14:modId xmlns:p14="http://schemas.microsoft.com/office/powerpoint/2010/main" val="2001788180"/>
              </p:ext>
            </p:extLst>
          </p:nvPr>
        </p:nvGraphicFramePr>
        <p:xfrm>
          <a:off x="1476927" y="3550018"/>
          <a:ext cx="3797443" cy="2531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263AF27-96F3-4B22-8016-ABC106CA96AA}"/>
              </a:ext>
            </a:extLst>
          </p:cNvPr>
          <p:cNvGraphicFramePr/>
          <p:nvPr>
            <p:extLst>
              <p:ext uri="{D42A27DB-BD31-4B8C-83A1-F6EECF244321}">
                <p14:modId xmlns:p14="http://schemas.microsoft.com/office/powerpoint/2010/main" val="328786194"/>
              </p:ext>
            </p:extLst>
          </p:nvPr>
        </p:nvGraphicFramePr>
        <p:xfrm>
          <a:off x="6313562" y="3575038"/>
          <a:ext cx="3797443" cy="253162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4081102C-A2BA-4B32-8E59-B2AB28EF1B64}"/>
              </a:ext>
            </a:extLst>
          </p:cNvPr>
          <p:cNvSpPr txBox="1"/>
          <p:nvPr/>
        </p:nvSpPr>
        <p:spPr>
          <a:xfrm>
            <a:off x="2124116" y="3273430"/>
            <a:ext cx="2848857" cy="261610"/>
          </a:xfrm>
          <a:prstGeom prst="rect">
            <a:avLst/>
          </a:prstGeom>
          <a:noFill/>
        </p:spPr>
        <p:txBody>
          <a:bodyPr wrap="none" rtlCol="0">
            <a:spAutoFit/>
          </a:bodyPr>
          <a:lstStyle/>
          <a:p>
            <a:pPr algn="ctr"/>
            <a:r>
              <a:rPr lang="en-US" sz="1100" dirty="0">
                <a:latin typeface="Acumin Pro" panose="020B0504020202020204" pitchFamily="34" charset="0"/>
              </a:rPr>
              <a:t>Strong PRP Performance: Model Allocation</a:t>
            </a:r>
          </a:p>
        </p:txBody>
      </p:sp>
      <p:sp>
        <p:nvSpPr>
          <p:cNvPr id="18" name="TextBox 17">
            <a:extLst>
              <a:ext uri="{FF2B5EF4-FFF2-40B4-BE49-F238E27FC236}">
                <a16:creationId xmlns:a16="http://schemas.microsoft.com/office/drawing/2014/main" id="{E447345B-8441-4C21-BF2B-43F4E780C1CC}"/>
              </a:ext>
            </a:extLst>
          </p:cNvPr>
          <p:cNvSpPr txBox="1"/>
          <p:nvPr/>
        </p:nvSpPr>
        <p:spPr>
          <a:xfrm>
            <a:off x="6820716" y="3273430"/>
            <a:ext cx="2783134" cy="261610"/>
          </a:xfrm>
          <a:prstGeom prst="rect">
            <a:avLst/>
          </a:prstGeom>
          <a:noFill/>
        </p:spPr>
        <p:txBody>
          <a:bodyPr wrap="none" rtlCol="0">
            <a:spAutoFit/>
          </a:bodyPr>
          <a:lstStyle/>
          <a:p>
            <a:pPr algn="ctr"/>
            <a:r>
              <a:rPr lang="en-US" sz="1100" dirty="0">
                <a:latin typeface="Acumin Pro" panose="020B0504020202020204" pitchFamily="34" charset="0"/>
              </a:rPr>
              <a:t>Weak PRP Performance: Model Allocation</a:t>
            </a:r>
          </a:p>
        </p:txBody>
      </p:sp>
      <p:sp>
        <p:nvSpPr>
          <p:cNvPr id="25" name="TextBox 24">
            <a:extLst>
              <a:ext uri="{FF2B5EF4-FFF2-40B4-BE49-F238E27FC236}">
                <a16:creationId xmlns:a16="http://schemas.microsoft.com/office/drawing/2014/main" id="{A2B8CF2B-5193-4E66-B8BC-5F232C28054A}"/>
              </a:ext>
            </a:extLst>
          </p:cNvPr>
          <p:cNvSpPr txBox="1"/>
          <p:nvPr/>
        </p:nvSpPr>
        <p:spPr>
          <a:xfrm>
            <a:off x="4723262" y="4252209"/>
            <a:ext cx="1886221" cy="938719"/>
          </a:xfrm>
          <a:prstGeom prst="rect">
            <a:avLst/>
          </a:prstGeom>
          <a:noFill/>
        </p:spPr>
        <p:txBody>
          <a:bodyPr wrap="square" rtlCol="0">
            <a:spAutoFit/>
          </a:bodyPr>
          <a:lstStyle/>
          <a:p>
            <a:r>
              <a:rPr lang="en-US" sz="1100" dirty="0">
                <a:latin typeface="Acumin Pro Extra Light" panose="020B0304020202020204" pitchFamily="34" charset="0"/>
              </a:rPr>
              <a:t>During periods of strong PRP performance, more capital is weighted towards equity to capitalize on the PRP’s stability.</a:t>
            </a:r>
          </a:p>
        </p:txBody>
      </p:sp>
      <p:sp>
        <p:nvSpPr>
          <p:cNvPr id="26" name="TextBox 25">
            <a:extLst>
              <a:ext uri="{FF2B5EF4-FFF2-40B4-BE49-F238E27FC236}">
                <a16:creationId xmlns:a16="http://schemas.microsoft.com/office/drawing/2014/main" id="{05743B0D-3C40-43A1-ADE1-1C8506292826}"/>
              </a:ext>
            </a:extLst>
          </p:cNvPr>
          <p:cNvSpPr txBox="1"/>
          <p:nvPr/>
        </p:nvSpPr>
        <p:spPr>
          <a:xfrm>
            <a:off x="9559897" y="4251774"/>
            <a:ext cx="1886221" cy="1277273"/>
          </a:xfrm>
          <a:prstGeom prst="rect">
            <a:avLst/>
          </a:prstGeom>
          <a:noFill/>
        </p:spPr>
        <p:txBody>
          <a:bodyPr wrap="square" rtlCol="0">
            <a:spAutoFit/>
          </a:bodyPr>
          <a:lstStyle/>
          <a:p>
            <a:r>
              <a:rPr lang="en-US" sz="1100" dirty="0">
                <a:latin typeface="Acumin Pro Extra Light" panose="020B0304020202020204" pitchFamily="34" charset="0"/>
              </a:rPr>
              <a:t>When the PRP is not producing as much income, the portfolio shifts equity to fixed income to cover the lost income and stability provided by the PRP’s strong performance. </a:t>
            </a:r>
          </a:p>
        </p:txBody>
      </p:sp>
      <p:sp>
        <p:nvSpPr>
          <p:cNvPr id="16" name="Rectangle 15">
            <a:extLst>
              <a:ext uri="{FF2B5EF4-FFF2-40B4-BE49-F238E27FC236}">
                <a16:creationId xmlns:a16="http://schemas.microsoft.com/office/drawing/2014/main" id="{1109CB2A-FAF0-44B5-AEA1-7DC94E748AE7}"/>
              </a:ext>
            </a:extLst>
          </p:cNvPr>
          <p:cNvSpPr/>
          <p:nvPr/>
        </p:nvSpPr>
        <p:spPr>
          <a:xfrm>
            <a:off x="44435" y="6400799"/>
            <a:ext cx="361895" cy="369332"/>
          </a:xfrm>
          <a:prstGeom prst="rect">
            <a:avLst/>
          </a:prstGeom>
        </p:spPr>
        <p:txBody>
          <a:bodyPr wrap="none">
            <a:spAutoFit/>
          </a:bodyPr>
          <a:lstStyle/>
          <a:p>
            <a:pPr algn="ctr"/>
            <a:r>
              <a:rPr lang="en-US" b="1" dirty="0">
                <a:solidFill>
                  <a:schemeClr val="bg1"/>
                </a:solidFill>
                <a:latin typeface="Acumin Pro" panose="020B0504020202020204" pitchFamily="34" charset="0"/>
              </a:rPr>
              <a:t>11</a:t>
            </a:r>
          </a:p>
        </p:txBody>
      </p:sp>
    </p:spTree>
    <p:extLst>
      <p:ext uri="{BB962C8B-B14F-4D97-AF65-F5344CB8AC3E}">
        <p14:creationId xmlns:p14="http://schemas.microsoft.com/office/powerpoint/2010/main" val="77331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05</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Health &amp; Wellness:</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HSA Optimization</a:t>
            </a:r>
          </a:p>
        </p:txBody>
      </p:sp>
      <p:pic>
        <p:nvPicPr>
          <p:cNvPr id="8" name="Picture 7">
            <a:extLst>
              <a:ext uri="{FF2B5EF4-FFF2-40B4-BE49-F238E27FC236}">
                <a16:creationId xmlns:a16="http://schemas.microsoft.com/office/drawing/2014/main" id="{D9AE1FD5-C216-4CB7-942D-47FDD9B80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EC281218-D445-44DD-8B40-498D1A1824E2}"/>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C23B588-5C27-4FE9-BDB0-8A44A5C3054E}"/>
              </a:ext>
            </a:extLst>
          </p:cNvPr>
          <p:cNvSpPr/>
          <p:nvPr/>
        </p:nvSpPr>
        <p:spPr>
          <a:xfrm>
            <a:off x="23243" y="6400799"/>
            <a:ext cx="404278" cy="369332"/>
          </a:xfrm>
          <a:prstGeom prst="rect">
            <a:avLst/>
          </a:prstGeom>
        </p:spPr>
        <p:txBody>
          <a:bodyPr wrap="none">
            <a:spAutoFit/>
          </a:bodyPr>
          <a:lstStyle/>
          <a:p>
            <a:pPr algn="ctr"/>
            <a:r>
              <a:rPr lang="en-US" b="1" dirty="0">
                <a:solidFill>
                  <a:schemeClr val="bg1"/>
                </a:solidFill>
                <a:latin typeface="Acumin Pro" panose="020B0504020202020204" pitchFamily="34" charset="0"/>
              </a:rPr>
              <a:t>12</a:t>
            </a:r>
          </a:p>
        </p:txBody>
      </p:sp>
    </p:spTree>
    <p:extLst>
      <p:ext uri="{BB962C8B-B14F-4D97-AF65-F5344CB8AC3E}">
        <p14:creationId xmlns:p14="http://schemas.microsoft.com/office/powerpoint/2010/main" val="328025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Health &amp; Wellness:</a:t>
            </a:r>
            <a:br>
              <a:rPr lang="en-US" sz="3200" b="1" dirty="0">
                <a:latin typeface="Acumin Pro" panose="020B0504020202020204" pitchFamily="34" charset="0"/>
              </a:rPr>
            </a:br>
            <a:r>
              <a:rPr lang="en-US" sz="3200" b="1" dirty="0">
                <a:latin typeface="Acumin Pro" panose="020B0504020202020204" pitchFamily="34" charset="0"/>
              </a:rPr>
              <a:t>HSA Optimization</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05</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900057" cy="738664"/>
          </a:xfrm>
          <a:prstGeom prst="rect">
            <a:avLst/>
          </a:prstGeom>
          <a:noFill/>
        </p:spPr>
        <p:txBody>
          <a:bodyPr wrap="square" rtlCol="0">
            <a:spAutoFit/>
          </a:bodyPr>
          <a:lstStyle/>
          <a:p>
            <a:r>
              <a:rPr lang="en-US" sz="1400" dirty="0">
                <a:latin typeface="Acumin Pro Extra Light" panose="020B0304020202020204" pitchFamily="34" charset="0"/>
              </a:rPr>
              <a:t>Your HSA account is an independently-managed account used for qualified medical expenses. We work with our clients to ensure their HSA accounts are managed in concert with their other investment accounts.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graphicFrame>
        <p:nvGraphicFramePr>
          <p:cNvPr id="5" name="Chart 4">
            <a:extLst>
              <a:ext uri="{FF2B5EF4-FFF2-40B4-BE49-F238E27FC236}">
                <a16:creationId xmlns:a16="http://schemas.microsoft.com/office/drawing/2014/main" id="{18705A76-FF23-4AF1-9919-6EF9718DFBDA}"/>
              </a:ext>
            </a:extLst>
          </p:cNvPr>
          <p:cNvGraphicFramePr/>
          <p:nvPr>
            <p:extLst>
              <p:ext uri="{D42A27DB-BD31-4B8C-83A1-F6EECF244321}">
                <p14:modId xmlns:p14="http://schemas.microsoft.com/office/powerpoint/2010/main" val="1652121621"/>
              </p:ext>
            </p:extLst>
          </p:nvPr>
        </p:nvGraphicFramePr>
        <p:xfrm>
          <a:off x="2905125" y="3236103"/>
          <a:ext cx="3864295" cy="235583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21FEC48-BA46-4B46-826E-233001B7B07C}"/>
              </a:ext>
            </a:extLst>
          </p:cNvPr>
          <p:cNvSpPr txBox="1"/>
          <p:nvPr/>
        </p:nvSpPr>
        <p:spPr>
          <a:xfrm>
            <a:off x="4535513" y="2791457"/>
            <a:ext cx="1838014" cy="276999"/>
          </a:xfrm>
          <a:prstGeom prst="rect">
            <a:avLst/>
          </a:prstGeom>
          <a:noFill/>
        </p:spPr>
        <p:txBody>
          <a:bodyPr wrap="square" rtlCol="0">
            <a:spAutoFit/>
          </a:bodyPr>
          <a:lstStyle/>
          <a:p>
            <a:pPr algn="ctr"/>
            <a:r>
              <a:rPr lang="en-US" sz="1200" dirty="0">
                <a:latin typeface="Acumin Pro" panose="020B0504020202020204" pitchFamily="34" charset="0"/>
              </a:rPr>
              <a:t>Your Total Portfolio</a:t>
            </a:r>
          </a:p>
        </p:txBody>
      </p:sp>
      <p:sp>
        <p:nvSpPr>
          <p:cNvPr id="15" name="TextBox 14">
            <a:extLst>
              <a:ext uri="{FF2B5EF4-FFF2-40B4-BE49-F238E27FC236}">
                <a16:creationId xmlns:a16="http://schemas.microsoft.com/office/drawing/2014/main" id="{05D96CAD-01C5-4797-BE2C-89AD54493736}"/>
              </a:ext>
            </a:extLst>
          </p:cNvPr>
          <p:cNvSpPr txBox="1"/>
          <p:nvPr/>
        </p:nvSpPr>
        <p:spPr>
          <a:xfrm>
            <a:off x="7251441" y="3521469"/>
            <a:ext cx="3511809" cy="1200329"/>
          </a:xfrm>
          <a:prstGeom prst="rect">
            <a:avLst/>
          </a:prstGeom>
          <a:noFill/>
        </p:spPr>
        <p:txBody>
          <a:bodyPr wrap="square" rtlCol="0">
            <a:spAutoFit/>
          </a:bodyPr>
          <a:lstStyle/>
          <a:p>
            <a:r>
              <a:rPr lang="en-US" sz="1200" b="1" dirty="0">
                <a:latin typeface="Acumin Pro Extra Light" panose="020B0304020202020204" pitchFamily="34" charset="0"/>
              </a:rPr>
              <a:t>Benefits of an HSA:</a:t>
            </a:r>
          </a:p>
          <a:p>
            <a:endParaRPr lang="en-US" sz="1200" dirty="0">
              <a:latin typeface="Acumin Pro Extra Light" panose="020B0304020202020204" pitchFamily="34" charset="0"/>
            </a:endParaRPr>
          </a:p>
          <a:p>
            <a:pPr marL="171450" indent="-171450">
              <a:buFontTx/>
              <a:buChar char="-"/>
            </a:pPr>
            <a:r>
              <a:rPr lang="en-US" sz="1200" dirty="0">
                <a:latin typeface="Acumin Pro Extra Light" panose="020B0304020202020204" pitchFamily="34" charset="0"/>
              </a:rPr>
              <a:t>Contributions are not taxed on the way in</a:t>
            </a:r>
          </a:p>
          <a:p>
            <a:pPr marL="171450" indent="-171450">
              <a:buFontTx/>
              <a:buChar char="-"/>
            </a:pPr>
            <a:r>
              <a:rPr lang="en-US" sz="1200" dirty="0">
                <a:latin typeface="Acumin Pro Extra Light" panose="020B0304020202020204" pitchFamily="34" charset="0"/>
              </a:rPr>
              <a:t>Investments grow tax-free</a:t>
            </a:r>
          </a:p>
          <a:p>
            <a:pPr marL="171450" indent="-171450">
              <a:buFontTx/>
              <a:buChar char="-"/>
            </a:pPr>
            <a:r>
              <a:rPr lang="en-US" sz="1200" dirty="0">
                <a:latin typeface="Acumin Pro Extra Light" panose="020B0304020202020204" pitchFamily="34" charset="0"/>
              </a:rPr>
              <a:t>Capital used to pay for qualified medical expenses are not taxed on the way out</a:t>
            </a:r>
          </a:p>
        </p:txBody>
      </p:sp>
      <p:sp>
        <p:nvSpPr>
          <p:cNvPr id="13" name="Rectangle 12">
            <a:extLst>
              <a:ext uri="{FF2B5EF4-FFF2-40B4-BE49-F238E27FC236}">
                <a16:creationId xmlns:a16="http://schemas.microsoft.com/office/drawing/2014/main" id="{678388E7-2C50-4674-87D3-BD52950D332E}"/>
              </a:ext>
            </a:extLst>
          </p:cNvPr>
          <p:cNvSpPr/>
          <p:nvPr/>
        </p:nvSpPr>
        <p:spPr>
          <a:xfrm>
            <a:off x="23692" y="6400799"/>
            <a:ext cx="403380" cy="369332"/>
          </a:xfrm>
          <a:prstGeom prst="rect">
            <a:avLst/>
          </a:prstGeom>
        </p:spPr>
        <p:txBody>
          <a:bodyPr wrap="none">
            <a:spAutoFit/>
          </a:bodyPr>
          <a:lstStyle/>
          <a:p>
            <a:pPr algn="ctr"/>
            <a:r>
              <a:rPr lang="en-US" b="1" dirty="0">
                <a:solidFill>
                  <a:schemeClr val="bg1"/>
                </a:solidFill>
                <a:latin typeface="Acumin Pro" panose="020B0504020202020204" pitchFamily="34" charset="0"/>
              </a:rPr>
              <a:t>13</a:t>
            </a:r>
          </a:p>
        </p:txBody>
      </p:sp>
    </p:spTree>
    <p:extLst>
      <p:ext uri="{BB962C8B-B14F-4D97-AF65-F5344CB8AC3E}">
        <p14:creationId xmlns:p14="http://schemas.microsoft.com/office/powerpoint/2010/main" val="130166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06</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A Core Focus:</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Your After-Tax Return</a:t>
            </a:r>
          </a:p>
        </p:txBody>
      </p:sp>
      <p:pic>
        <p:nvPicPr>
          <p:cNvPr id="8" name="Picture 7">
            <a:extLst>
              <a:ext uri="{FF2B5EF4-FFF2-40B4-BE49-F238E27FC236}">
                <a16:creationId xmlns:a16="http://schemas.microsoft.com/office/drawing/2014/main" id="{8A1FA0D0-A988-471E-8F3A-BCA27A504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32669D49-7CE9-41E7-BC83-30C7A4C3CBD4}"/>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D587ADDD-9200-4FDC-B38C-A986C0C10655}"/>
              </a:ext>
            </a:extLst>
          </p:cNvPr>
          <p:cNvSpPr/>
          <p:nvPr/>
        </p:nvSpPr>
        <p:spPr>
          <a:xfrm>
            <a:off x="21865" y="6400799"/>
            <a:ext cx="407036" cy="369332"/>
          </a:xfrm>
          <a:prstGeom prst="rect">
            <a:avLst/>
          </a:prstGeom>
        </p:spPr>
        <p:txBody>
          <a:bodyPr wrap="none">
            <a:spAutoFit/>
          </a:bodyPr>
          <a:lstStyle/>
          <a:p>
            <a:pPr algn="ctr"/>
            <a:r>
              <a:rPr lang="en-US" b="1" dirty="0">
                <a:solidFill>
                  <a:schemeClr val="bg1"/>
                </a:solidFill>
                <a:latin typeface="Acumin Pro" panose="020B0504020202020204" pitchFamily="34" charset="0"/>
              </a:rPr>
              <a:t>14</a:t>
            </a:r>
          </a:p>
        </p:txBody>
      </p:sp>
    </p:spTree>
    <p:extLst>
      <p:ext uri="{BB962C8B-B14F-4D97-AF65-F5344CB8AC3E}">
        <p14:creationId xmlns:p14="http://schemas.microsoft.com/office/powerpoint/2010/main" val="22128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 Core Focus:</a:t>
            </a:r>
            <a:br>
              <a:rPr lang="en-US" sz="3200" b="1" dirty="0">
                <a:latin typeface="Acumin Pro" panose="020B0504020202020204" pitchFamily="34" charset="0"/>
              </a:rPr>
            </a:br>
            <a:r>
              <a:rPr lang="en-US" sz="3200" b="1" dirty="0">
                <a:latin typeface="Acumin Pro" panose="020B0504020202020204" pitchFamily="34" charset="0"/>
              </a:rPr>
              <a:t>Your After-Tax Return</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06</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8924925" cy="738664"/>
          </a:xfrm>
          <a:prstGeom prst="rect">
            <a:avLst/>
          </a:prstGeom>
          <a:noFill/>
        </p:spPr>
        <p:txBody>
          <a:bodyPr wrap="square" rtlCol="0">
            <a:spAutoFit/>
          </a:bodyPr>
          <a:lstStyle/>
          <a:p>
            <a:r>
              <a:rPr lang="en-US" sz="1400" dirty="0">
                <a:latin typeface="Acumin Pro Extra Light" panose="020B0304020202020204" pitchFamily="34" charset="0"/>
              </a:rPr>
              <a:t>After one year of retirement, comprehensive tax preparation by a CPA will be included for no additional cost. By working with your tax preparer, we can gain a more comprehensive view of your wealth plan, which serves as another aspect of your wealth that we can optimize.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8EA91738-0C5C-4E73-9AC3-9FB4D9F237BC}"/>
              </a:ext>
            </a:extLst>
          </p:cNvPr>
          <p:cNvPicPr>
            <a:picLocks noChangeAspect="1"/>
          </p:cNvPicPr>
          <p:nvPr/>
        </p:nvPicPr>
        <p:blipFill rotWithShape="1">
          <a:blip r:embed="rId3"/>
          <a:srcRect l="6599" r="7652"/>
          <a:stretch/>
        </p:blipFill>
        <p:spPr>
          <a:xfrm>
            <a:off x="1676400" y="2672041"/>
            <a:ext cx="4360968" cy="3009362"/>
          </a:xfrm>
          <a:prstGeom prst="rect">
            <a:avLst/>
          </a:prstGeom>
        </p:spPr>
      </p:pic>
      <p:sp>
        <p:nvSpPr>
          <p:cNvPr id="10" name="Title 1">
            <a:extLst>
              <a:ext uri="{FF2B5EF4-FFF2-40B4-BE49-F238E27FC236}">
                <a16:creationId xmlns:a16="http://schemas.microsoft.com/office/drawing/2014/main" id="{747ADA23-B9B2-44A5-9AB1-099A89BE1D35}"/>
              </a:ext>
            </a:extLst>
          </p:cNvPr>
          <p:cNvSpPr txBox="1">
            <a:spLocks/>
          </p:cNvSpPr>
          <p:nvPr/>
        </p:nvSpPr>
        <p:spPr>
          <a:xfrm>
            <a:off x="709125" y="5263419"/>
            <a:ext cx="59842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i="1" dirty="0"/>
              <a:t>Qualified Opportunity Zones (QOZ)</a:t>
            </a:r>
            <a:endParaRPr lang="en-US" sz="1800" b="1" i="1" dirty="0">
              <a:latin typeface="Acumin Pro" panose="020B0504020202020204" pitchFamily="34" charset="0"/>
            </a:endParaRPr>
          </a:p>
        </p:txBody>
      </p:sp>
      <p:sp>
        <p:nvSpPr>
          <p:cNvPr id="11" name="Rectangle 10">
            <a:extLst>
              <a:ext uri="{FF2B5EF4-FFF2-40B4-BE49-F238E27FC236}">
                <a16:creationId xmlns:a16="http://schemas.microsoft.com/office/drawing/2014/main" id="{34EEAA3E-C3A2-454D-BF1A-4FE758C2C9C4}"/>
              </a:ext>
            </a:extLst>
          </p:cNvPr>
          <p:cNvSpPr/>
          <p:nvPr/>
        </p:nvSpPr>
        <p:spPr>
          <a:xfrm>
            <a:off x="21640" y="6400799"/>
            <a:ext cx="407484" cy="369332"/>
          </a:xfrm>
          <a:prstGeom prst="rect">
            <a:avLst/>
          </a:prstGeom>
        </p:spPr>
        <p:txBody>
          <a:bodyPr wrap="none">
            <a:spAutoFit/>
          </a:bodyPr>
          <a:lstStyle/>
          <a:p>
            <a:pPr algn="ctr"/>
            <a:r>
              <a:rPr lang="en-US" b="1" dirty="0">
                <a:solidFill>
                  <a:schemeClr val="bg1"/>
                </a:solidFill>
                <a:latin typeface="Acumin Pro" panose="020B0504020202020204" pitchFamily="34" charset="0"/>
              </a:rPr>
              <a:t>15</a:t>
            </a:r>
          </a:p>
        </p:txBody>
      </p:sp>
    </p:spTree>
    <p:extLst>
      <p:ext uri="{BB962C8B-B14F-4D97-AF65-F5344CB8AC3E}">
        <p14:creationId xmlns:p14="http://schemas.microsoft.com/office/powerpoint/2010/main" val="25134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07</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Secure Your Estate:</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934276" cy="923330"/>
          </a:xfrm>
          <a:prstGeom prst="rect">
            <a:avLst/>
          </a:prstGeom>
          <a:noFill/>
        </p:spPr>
        <p:txBody>
          <a:bodyPr wrap="square" rtlCol="0">
            <a:spAutoFit/>
          </a:bodyPr>
          <a:lstStyle/>
          <a:p>
            <a:r>
              <a:rPr lang="en-US" sz="5400" b="1" dirty="0">
                <a:latin typeface="Acumin Pro" panose="020B0504020202020204" pitchFamily="34" charset="0"/>
              </a:rPr>
              <a:t>Optimize Your Estate Plan</a:t>
            </a:r>
          </a:p>
        </p:txBody>
      </p:sp>
      <p:pic>
        <p:nvPicPr>
          <p:cNvPr id="8" name="Picture 7">
            <a:extLst>
              <a:ext uri="{FF2B5EF4-FFF2-40B4-BE49-F238E27FC236}">
                <a16:creationId xmlns:a16="http://schemas.microsoft.com/office/drawing/2014/main" id="{42501A69-72AB-4CC2-B68C-4A7AFE167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356FDB1C-F3AC-4997-9FDA-D1A0110B80DD}"/>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9E2EC5C-B778-4D79-AD1B-A0FF21DA1089}"/>
              </a:ext>
            </a:extLst>
          </p:cNvPr>
          <p:cNvSpPr/>
          <p:nvPr/>
        </p:nvSpPr>
        <p:spPr>
          <a:xfrm>
            <a:off x="20839" y="6400799"/>
            <a:ext cx="409087" cy="369332"/>
          </a:xfrm>
          <a:prstGeom prst="rect">
            <a:avLst/>
          </a:prstGeom>
        </p:spPr>
        <p:txBody>
          <a:bodyPr wrap="none">
            <a:spAutoFit/>
          </a:bodyPr>
          <a:lstStyle/>
          <a:p>
            <a:pPr algn="ctr"/>
            <a:r>
              <a:rPr lang="en-US" b="1" dirty="0">
                <a:solidFill>
                  <a:schemeClr val="bg1"/>
                </a:solidFill>
                <a:latin typeface="Acumin Pro" panose="020B0504020202020204" pitchFamily="34" charset="0"/>
              </a:rPr>
              <a:t>16</a:t>
            </a:r>
          </a:p>
        </p:txBody>
      </p:sp>
    </p:spTree>
    <p:extLst>
      <p:ext uri="{BB962C8B-B14F-4D97-AF65-F5344CB8AC3E}">
        <p14:creationId xmlns:p14="http://schemas.microsoft.com/office/powerpoint/2010/main" val="9885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295766-48CC-4BC3-8B9B-FEDC9CF81E50}"/>
              </a:ext>
            </a:extLst>
          </p:cNvPr>
          <p:cNvSpPr/>
          <p:nvPr/>
        </p:nvSpPr>
        <p:spPr>
          <a:xfrm>
            <a:off x="0" y="-1"/>
            <a:ext cx="12192000" cy="1414639"/>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2" name="Title 1">
            <a:extLst>
              <a:ext uri="{FF2B5EF4-FFF2-40B4-BE49-F238E27FC236}">
                <a16:creationId xmlns:a16="http://schemas.microsoft.com/office/drawing/2014/main" id="{1861FFB5-E893-457A-A6C9-C3CB435D2762}"/>
              </a:ext>
            </a:extLst>
          </p:cNvPr>
          <p:cNvSpPr>
            <a:spLocks noGrp="1"/>
          </p:cNvSpPr>
          <p:nvPr>
            <p:ph type="title"/>
          </p:nvPr>
        </p:nvSpPr>
        <p:spPr>
          <a:xfrm>
            <a:off x="410361" y="285370"/>
            <a:ext cx="10515600" cy="1325563"/>
          </a:xfrm>
        </p:spPr>
        <p:txBody>
          <a:bodyPr>
            <a:normAutofit/>
          </a:bodyPr>
          <a:lstStyle/>
          <a:p>
            <a:r>
              <a:rPr lang="en-US" sz="3200" dirty="0">
                <a:solidFill>
                  <a:schemeClr val="bg1"/>
                </a:solidFill>
                <a:latin typeface="Acumin Pro" panose="020B0504020202020204" pitchFamily="34" charset="0"/>
              </a:rPr>
              <a:t>Who is Chicago Partners Wealth Advisors?</a:t>
            </a:r>
          </a:p>
        </p:txBody>
      </p:sp>
      <p:pic>
        <p:nvPicPr>
          <p:cNvPr id="4" name="Picture 3">
            <a:extLst>
              <a:ext uri="{FF2B5EF4-FFF2-40B4-BE49-F238E27FC236}">
                <a16:creationId xmlns:a16="http://schemas.microsoft.com/office/drawing/2014/main" id="{75473449-83A7-46CA-84DA-4D1DEC1D6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02" y="6144977"/>
            <a:ext cx="3026670" cy="588265"/>
          </a:xfrm>
          <a:prstGeom prst="rect">
            <a:avLst/>
          </a:prstGeom>
        </p:spPr>
      </p:pic>
      <p:cxnSp>
        <p:nvCxnSpPr>
          <p:cNvPr id="5" name="Straight Connector 4">
            <a:extLst>
              <a:ext uri="{FF2B5EF4-FFF2-40B4-BE49-F238E27FC236}">
                <a16:creationId xmlns:a16="http://schemas.microsoft.com/office/drawing/2014/main" id="{94364825-0A38-4A6E-8B04-F5742CBF8192}"/>
              </a:ext>
            </a:extLst>
          </p:cNvPr>
          <p:cNvCxnSpPr>
            <a:cxnSpLocks/>
          </p:cNvCxnSpPr>
          <p:nvPr/>
        </p:nvCxnSpPr>
        <p:spPr>
          <a:xfrm>
            <a:off x="3431097" y="6400800"/>
            <a:ext cx="831349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9" name="Picture 8" descr="A person in a suit standing in front of a window&#10;&#10;Description automatically generated">
            <a:extLst>
              <a:ext uri="{FF2B5EF4-FFF2-40B4-BE49-F238E27FC236}">
                <a16:creationId xmlns:a16="http://schemas.microsoft.com/office/drawing/2014/main" id="{01AC2859-06A5-4A8E-9EE9-24421A20BE74}"/>
              </a:ext>
            </a:extLst>
          </p:cNvPr>
          <p:cNvPicPr>
            <a:picLocks noChangeAspect="1"/>
          </p:cNvPicPr>
          <p:nvPr/>
        </p:nvPicPr>
        <p:blipFill rotWithShape="1">
          <a:blip r:embed="rId3">
            <a:extLst>
              <a:ext uri="{28A0092B-C50C-407E-A947-70E740481C1C}">
                <a14:useLocalDpi xmlns:a14="http://schemas.microsoft.com/office/drawing/2010/main" val="0"/>
              </a:ext>
            </a:extLst>
          </a:blip>
          <a:srcRect l="39511" r="12296"/>
          <a:stretch/>
        </p:blipFill>
        <p:spPr>
          <a:xfrm>
            <a:off x="8035323" y="1700009"/>
            <a:ext cx="2572137" cy="3559185"/>
          </a:xfrm>
          <a:prstGeom prst="rect">
            <a:avLst/>
          </a:prstGeom>
        </p:spPr>
      </p:pic>
      <p:sp>
        <p:nvSpPr>
          <p:cNvPr id="10" name="TextBox 9">
            <a:extLst>
              <a:ext uri="{FF2B5EF4-FFF2-40B4-BE49-F238E27FC236}">
                <a16:creationId xmlns:a16="http://schemas.microsoft.com/office/drawing/2014/main" id="{768FB721-C3C4-4220-8EFE-1F6C024605A9}"/>
              </a:ext>
            </a:extLst>
          </p:cNvPr>
          <p:cNvSpPr txBox="1"/>
          <p:nvPr/>
        </p:nvSpPr>
        <p:spPr>
          <a:xfrm>
            <a:off x="7021396" y="5380230"/>
            <a:ext cx="4599992" cy="584775"/>
          </a:xfrm>
          <a:prstGeom prst="rect">
            <a:avLst/>
          </a:prstGeom>
          <a:noFill/>
        </p:spPr>
        <p:txBody>
          <a:bodyPr wrap="square" rtlCol="0">
            <a:spAutoFit/>
          </a:bodyPr>
          <a:lstStyle/>
          <a:p>
            <a:pPr algn="ctr"/>
            <a:r>
              <a:rPr lang="en-US" dirty="0">
                <a:latin typeface="Acumin Pro" panose="020B0504020202020204" pitchFamily="34" charset="0"/>
              </a:rPr>
              <a:t>Jim Hagedorn, CFA</a:t>
            </a:r>
          </a:p>
          <a:p>
            <a:pPr algn="ctr"/>
            <a:r>
              <a:rPr lang="en-US" sz="1400" i="1" dirty="0">
                <a:latin typeface="Acumin Pro Light" panose="020B0404020202020204" pitchFamily="34" charset="0"/>
              </a:rPr>
              <a:t>Founder</a:t>
            </a:r>
          </a:p>
        </p:txBody>
      </p:sp>
      <p:sp>
        <p:nvSpPr>
          <p:cNvPr id="11" name="TextBox 10">
            <a:extLst>
              <a:ext uri="{FF2B5EF4-FFF2-40B4-BE49-F238E27FC236}">
                <a16:creationId xmlns:a16="http://schemas.microsoft.com/office/drawing/2014/main" id="{26782247-ABC5-4AE1-8D0B-6331DE4333B4}"/>
              </a:ext>
            </a:extLst>
          </p:cNvPr>
          <p:cNvSpPr txBox="1"/>
          <p:nvPr/>
        </p:nvSpPr>
        <p:spPr>
          <a:xfrm>
            <a:off x="3796003" y="5374107"/>
            <a:ext cx="4599992" cy="584775"/>
          </a:xfrm>
          <a:prstGeom prst="rect">
            <a:avLst/>
          </a:prstGeom>
          <a:noFill/>
        </p:spPr>
        <p:txBody>
          <a:bodyPr wrap="square" rtlCol="0">
            <a:spAutoFit/>
          </a:bodyPr>
          <a:lstStyle/>
          <a:p>
            <a:pPr algn="ctr"/>
            <a:r>
              <a:rPr lang="en-US" dirty="0">
                <a:latin typeface="Acumin Pro" panose="020B0504020202020204" pitchFamily="34" charset="0"/>
              </a:rPr>
              <a:t>Matt Grennell, J.D.</a:t>
            </a:r>
          </a:p>
          <a:p>
            <a:pPr algn="ctr"/>
            <a:r>
              <a:rPr lang="en-US" sz="1400" i="1" dirty="0">
                <a:latin typeface="Acumin Pro Light" panose="020B0404020202020204" pitchFamily="34" charset="0"/>
              </a:rPr>
              <a:t>Senior Advisor</a:t>
            </a:r>
          </a:p>
        </p:txBody>
      </p:sp>
      <p:pic>
        <p:nvPicPr>
          <p:cNvPr id="13" name="Picture 12" descr="A person wearing a suit and tie standing in front of a window&#10;&#10;Description automatically generated">
            <a:extLst>
              <a:ext uri="{FF2B5EF4-FFF2-40B4-BE49-F238E27FC236}">
                <a16:creationId xmlns:a16="http://schemas.microsoft.com/office/drawing/2014/main" id="{9478717C-5985-4DD9-A5CF-11ECE7D08B72}"/>
              </a:ext>
            </a:extLst>
          </p:cNvPr>
          <p:cNvPicPr>
            <a:picLocks noChangeAspect="1"/>
          </p:cNvPicPr>
          <p:nvPr/>
        </p:nvPicPr>
        <p:blipFill rotWithShape="1">
          <a:blip r:embed="rId4">
            <a:extLst>
              <a:ext uri="{28A0092B-C50C-407E-A947-70E740481C1C}">
                <a14:useLocalDpi xmlns:a14="http://schemas.microsoft.com/office/drawing/2010/main" val="0"/>
              </a:ext>
            </a:extLst>
          </a:blip>
          <a:srcRect l="39955" t="-58" r="11824"/>
          <a:stretch/>
        </p:blipFill>
        <p:spPr>
          <a:xfrm>
            <a:off x="4809931" y="1715989"/>
            <a:ext cx="2572137" cy="3559185"/>
          </a:xfrm>
          <a:prstGeom prst="rect">
            <a:avLst/>
          </a:prstGeom>
        </p:spPr>
      </p:pic>
      <p:pic>
        <p:nvPicPr>
          <p:cNvPr id="15" name="Picture 14" descr="A person standing in front of a window&#10;&#10;Description automatically generated">
            <a:extLst>
              <a:ext uri="{FF2B5EF4-FFF2-40B4-BE49-F238E27FC236}">
                <a16:creationId xmlns:a16="http://schemas.microsoft.com/office/drawing/2014/main" id="{8EE64277-9C12-4574-9FA6-14443975C398}"/>
              </a:ext>
            </a:extLst>
          </p:cNvPr>
          <p:cNvPicPr>
            <a:picLocks noChangeAspect="1"/>
          </p:cNvPicPr>
          <p:nvPr/>
        </p:nvPicPr>
        <p:blipFill rotWithShape="1">
          <a:blip r:embed="rId5">
            <a:extLst>
              <a:ext uri="{28A0092B-C50C-407E-A947-70E740481C1C}">
                <a14:useLocalDpi xmlns:a14="http://schemas.microsoft.com/office/drawing/2010/main" val="0"/>
              </a:ext>
            </a:extLst>
          </a:blip>
          <a:srcRect l="44626" r="7200"/>
          <a:stretch/>
        </p:blipFill>
        <p:spPr>
          <a:xfrm>
            <a:off x="1584540" y="1700009"/>
            <a:ext cx="2572138" cy="3560587"/>
          </a:xfrm>
          <a:prstGeom prst="rect">
            <a:avLst/>
          </a:prstGeom>
        </p:spPr>
      </p:pic>
      <p:sp>
        <p:nvSpPr>
          <p:cNvPr id="16" name="TextBox 15">
            <a:extLst>
              <a:ext uri="{FF2B5EF4-FFF2-40B4-BE49-F238E27FC236}">
                <a16:creationId xmlns:a16="http://schemas.microsoft.com/office/drawing/2014/main" id="{EDA3417F-135A-4182-A31C-E417BF1484E9}"/>
              </a:ext>
            </a:extLst>
          </p:cNvPr>
          <p:cNvSpPr txBox="1"/>
          <p:nvPr/>
        </p:nvSpPr>
        <p:spPr>
          <a:xfrm>
            <a:off x="570613" y="5374107"/>
            <a:ext cx="4599992" cy="584775"/>
          </a:xfrm>
          <a:prstGeom prst="rect">
            <a:avLst/>
          </a:prstGeom>
          <a:noFill/>
        </p:spPr>
        <p:txBody>
          <a:bodyPr wrap="square" rtlCol="0">
            <a:spAutoFit/>
          </a:bodyPr>
          <a:lstStyle/>
          <a:p>
            <a:pPr algn="ctr"/>
            <a:r>
              <a:rPr lang="en-US" dirty="0">
                <a:latin typeface="Acumin Pro" panose="020B0504020202020204" pitchFamily="34" charset="0"/>
              </a:rPr>
              <a:t>Nicole Polanco</a:t>
            </a:r>
          </a:p>
          <a:p>
            <a:pPr algn="ctr"/>
            <a:r>
              <a:rPr lang="en-US" sz="1400" i="1" dirty="0">
                <a:latin typeface="Acumin Pro Light" panose="020B0404020202020204" pitchFamily="34" charset="0"/>
              </a:rPr>
              <a:t>Associate Advisor</a:t>
            </a:r>
          </a:p>
        </p:txBody>
      </p:sp>
      <p:sp>
        <p:nvSpPr>
          <p:cNvPr id="14" name="Rectangle 13">
            <a:extLst>
              <a:ext uri="{FF2B5EF4-FFF2-40B4-BE49-F238E27FC236}">
                <a16:creationId xmlns:a16="http://schemas.microsoft.com/office/drawing/2014/main" id="{02F6FF02-12F1-40A2-B26A-4B642250BB80}"/>
              </a:ext>
            </a:extLst>
          </p:cNvPr>
          <p:cNvSpPr/>
          <p:nvPr/>
        </p:nvSpPr>
        <p:spPr>
          <a:xfrm>
            <a:off x="0" y="-1"/>
            <a:ext cx="247183" cy="369332"/>
          </a:xfrm>
          <a:prstGeom prst="rect">
            <a:avLst/>
          </a:prstGeom>
        </p:spPr>
        <p:txBody>
          <a:bodyPr wrap="none">
            <a:spAutoFit/>
          </a:bodyPr>
          <a:lstStyle/>
          <a:p>
            <a:pPr algn="ctr"/>
            <a:r>
              <a:rPr lang="en-US" b="1" dirty="0" err="1">
                <a:solidFill>
                  <a:schemeClr val="bg1"/>
                </a:solidFill>
                <a:latin typeface="Acumin Pro" panose="020B0504020202020204" pitchFamily="34" charset="0"/>
              </a:rPr>
              <a:t>i</a:t>
            </a:r>
            <a:endParaRPr lang="en-US" b="1" dirty="0">
              <a:solidFill>
                <a:schemeClr val="bg1"/>
              </a:solidFill>
              <a:latin typeface="Acumin Pro" panose="020B0504020202020204" pitchFamily="34" charset="0"/>
            </a:endParaRPr>
          </a:p>
        </p:txBody>
      </p:sp>
    </p:spTree>
    <p:extLst>
      <p:ext uri="{BB962C8B-B14F-4D97-AF65-F5344CB8AC3E}">
        <p14:creationId xmlns:p14="http://schemas.microsoft.com/office/powerpoint/2010/main" val="111014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Secure Your Estate:</a:t>
            </a:r>
            <a:br>
              <a:rPr lang="en-US" sz="3200" b="1" dirty="0">
                <a:latin typeface="Acumin Pro" panose="020B0504020202020204" pitchFamily="34" charset="0"/>
              </a:rPr>
            </a:br>
            <a:r>
              <a:rPr lang="en-US" sz="3200" b="1" dirty="0">
                <a:latin typeface="Acumin Pro" panose="020B0504020202020204" pitchFamily="34" charset="0"/>
              </a:rPr>
              <a:t>Optimize Your Estate Plan</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07</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900057" cy="523220"/>
          </a:xfrm>
          <a:prstGeom prst="rect">
            <a:avLst/>
          </a:prstGeom>
          <a:noFill/>
        </p:spPr>
        <p:txBody>
          <a:bodyPr wrap="square" rtlCol="0">
            <a:spAutoFit/>
          </a:bodyPr>
          <a:lstStyle/>
          <a:p>
            <a:r>
              <a:rPr lang="en-US" sz="1400" dirty="0">
                <a:latin typeface="Acumin Pro Extra Light" panose="020B0304020202020204" pitchFamily="34" charset="0"/>
              </a:rPr>
              <a:t>Your estate plan is an integral part of your wealth plan. We review your current estate plan to align it with your financial goals and objectives.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7E3E591-81DF-42EA-A022-9437840A3E07}"/>
              </a:ext>
            </a:extLst>
          </p:cNvPr>
          <p:cNvSpPr txBox="1"/>
          <p:nvPr/>
        </p:nvSpPr>
        <p:spPr>
          <a:xfrm>
            <a:off x="1676399" y="3080983"/>
            <a:ext cx="5900057" cy="738664"/>
          </a:xfrm>
          <a:prstGeom prst="rect">
            <a:avLst/>
          </a:prstGeom>
          <a:noFill/>
        </p:spPr>
        <p:txBody>
          <a:bodyPr wrap="square" rtlCol="0">
            <a:spAutoFit/>
          </a:bodyPr>
          <a:lstStyle/>
          <a:p>
            <a:r>
              <a:rPr lang="en-US" sz="1400" dirty="0">
                <a:latin typeface="Acumin Pro Extra Light" panose="020B0304020202020204" pitchFamily="34" charset="0"/>
              </a:rPr>
              <a:t>For our retired PwC Partner clients, Chicago Partners covers all estate planning and preparation costs that clients incur while building their custom estate plan. </a:t>
            </a:r>
          </a:p>
        </p:txBody>
      </p:sp>
      <p:sp>
        <p:nvSpPr>
          <p:cNvPr id="10" name="TextBox 9">
            <a:extLst>
              <a:ext uri="{FF2B5EF4-FFF2-40B4-BE49-F238E27FC236}">
                <a16:creationId xmlns:a16="http://schemas.microsoft.com/office/drawing/2014/main" id="{A81BB857-2B20-4ABA-8092-D280DD59D8C9}"/>
              </a:ext>
            </a:extLst>
          </p:cNvPr>
          <p:cNvSpPr txBox="1"/>
          <p:nvPr/>
        </p:nvSpPr>
        <p:spPr>
          <a:xfrm>
            <a:off x="1676399" y="2382236"/>
            <a:ext cx="5900057" cy="523220"/>
          </a:xfrm>
          <a:prstGeom prst="rect">
            <a:avLst/>
          </a:prstGeom>
          <a:noFill/>
        </p:spPr>
        <p:txBody>
          <a:bodyPr wrap="square" rtlCol="0">
            <a:spAutoFit/>
          </a:bodyPr>
          <a:lstStyle/>
          <a:p>
            <a:r>
              <a:rPr lang="en-US" sz="1400" dirty="0">
                <a:latin typeface="Acumin Pro Extra Light" panose="020B0304020202020204" pitchFamily="34" charset="0"/>
              </a:rPr>
              <a:t>It is recommended that estate plans are reviewed every 5 years – retirement is an excellent segue into your next review.</a:t>
            </a:r>
          </a:p>
        </p:txBody>
      </p:sp>
      <p:sp>
        <p:nvSpPr>
          <p:cNvPr id="11" name="Rectangle 10">
            <a:extLst>
              <a:ext uri="{FF2B5EF4-FFF2-40B4-BE49-F238E27FC236}">
                <a16:creationId xmlns:a16="http://schemas.microsoft.com/office/drawing/2014/main" id="{38D98FEC-C149-42C1-83BF-DFDE1B8B0290}"/>
              </a:ext>
            </a:extLst>
          </p:cNvPr>
          <p:cNvSpPr/>
          <p:nvPr/>
        </p:nvSpPr>
        <p:spPr>
          <a:xfrm>
            <a:off x="28726" y="6400799"/>
            <a:ext cx="393313" cy="369332"/>
          </a:xfrm>
          <a:prstGeom prst="rect">
            <a:avLst/>
          </a:prstGeom>
        </p:spPr>
        <p:txBody>
          <a:bodyPr wrap="none">
            <a:spAutoFit/>
          </a:bodyPr>
          <a:lstStyle/>
          <a:p>
            <a:pPr algn="ctr"/>
            <a:r>
              <a:rPr lang="en-US" b="1" dirty="0">
                <a:solidFill>
                  <a:schemeClr val="bg1"/>
                </a:solidFill>
                <a:latin typeface="Acumin Pro" panose="020B0504020202020204" pitchFamily="34" charset="0"/>
              </a:rPr>
              <a:t>17</a:t>
            </a:r>
          </a:p>
        </p:txBody>
      </p:sp>
    </p:spTree>
    <p:extLst>
      <p:ext uri="{BB962C8B-B14F-4D97-AF65-F5344CB8AC3E}">
        <p14:creationId xmlns:p14="http://schemas.microsoft.com/office/powerpoint/2010/main" val="6801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08</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Advisory Expenses:</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Optimize How You Pay</a:t>
            </a:r>
          </a:p>
        </p:txBody>
      </p:sp>
      <p:pic>
        <p:nvPicPr>
          <p:cNvPr id="8" name="Picture 7">
            <a:extLst>
              <a:ext uri="{FF2B5EF4-FFF2-40B4-BE49-F238E27FC236}">
                <a16:creationId xmlns:a16="http://schemas.microsoft.com/office/drawing/2014/main" id="{87E4D3D1-1385-467B-BF3C-A2A59EA1D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0FFB0D59-A2EC-445D-A506-88C0B429D4BD}"/>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51589ED7-EA43-402D-AD90-CB130A6E2F6F}"/>
              </a:ext>
            </a:extLst>
          </p:cNvPr>
          <p:cNvSpPr/>
          <p:nvPr/>
        </p:nvSpPr>
        <p:spPr>
          <a:xfrm>
            <a:off x="21416" y="6400799"/>
            <a:ext cx="407932" cy="369332"/>
          </a:xfrm>
          <a:prstGeom prst="rect">
            <a:avLst/>
          </a:prstGeom>
        </p:spPr>
        <p:txBody>
          <a:bodyPr wrap="none">
            <a:spAutoFit/>
          </a:bodyPr>
          <a:lstStyle/>
          <a:p>
            <a:pPr algn="ctr"/>
            <a:r>
              <a:rPr lang="en-US" b="1" dirty="0">
                <a:solidFill>
                  <a:schemeClr val="bg1"/>
                </a:solidFill>
                <a:latin typeface="Acumin Pro" panose="020B0504020202020204" pitchFamily="34" charset="0"/>
              </a:rPr>
              <a:t>18</a:t>
            </a:r>
          </a:p>
        </p:txBody>
      </p:sp>
    </p:spTree>
    <p:extLst>
      <p:ext uri="{BB962C8B-B14F-4D97-AF65-F5344CB8AC3E}">
        <p14:creationId xmlns:p14="http://schemas.microsoft.com/office/powerpoint/2010/main" val="26109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Advisory Expenses:</a:t>
            </a:r>
            <a:br>
              <a:rPr lang="en-US" sz="3200" b="1" dirty="0">
                <a:latin typeface="Acumin Pro" panose="020B0504020202020204" pitchFamily="34" charset="0"/>
              </a:rPr>
            </a:br>
            <a:r>
              <a:rPr lang="en-US" sz="3200" b="1" dirty="0">
                <a:latin typeface="Acumin Pro" panose="020B0504020202020204" pitchFamily="34" charset="0"/>
              </a:rPr>
              <a:t>Optimize How You Pay</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08</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900057" cy="1384995"/>
          </a:xfrm>
          <a:prstGeom prst="rect">
            <a:avLst/>
          </a:prstGeom>
          <a:noFill/>
        </p:spPr>
        <p:txBody>
          <a:bodyPr wrap="square" rtlCol="0">
            <a:spAutoFit/>
          </a:bodyPr>
          <a:lstStyle/>
          <a:p>
            <a:r>
              <a:rPr lang="en-US" sz="1400" dirty="0">
                <a:latin typeface="Acumin Pro Extra Light" panose="020B0304020202020204" pitchFamily="34" charset="0"/>
              </a:rPr>
              <a:t>For clients with large IRA Rollover accounts, the option to pay advisory fees through this account represents a tax-free way to pay for investment services with tax-deferred dollars.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This payment strategy enhances the overall after-tax and after-fee return of the comprehensive portfolio.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3B340C21-17D6-475A-A043-289FC38A84B4}"/>
              </a:ext>
            </a:extLst>
          </p:cNvPr>
          <p:cNvSpPr txBox="1">
            <a:spLocks/>
          </p:cNvSpPr>
          <p:nvPr/>
        </p:nvSpPr>
        <p:spPr>
          <a:xfrm>
            <a:off x="6599739" y="3741404"/>
            <a:ext cx="4680801" cy="88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Payment from IRA</a:t>
            </a:r>
            <a:endParaRPr lang="en-US" sz="2400" b="1" dirty="0">
              <a:latin typeface="Acumin Pro" panose="020B0504020202020204" pitchFamily="34" charset="0"/>
            </a:endParaRPr>
          </a:p>
        </p:txBody>
      </p:sp>
      <p:sp>
        <p:nvSpPr>
          <p:cNvPr id="12" name="Title 1">
            <a:extLst>
              <a:ext uri="{FF2B5EF4-FFF2-40B4-BE49-F238E27FC236}">
                <a16:creationId xmlns:a16="http://schemas.microsoft.com/office/drawing/2014/main" id="{3F490544-E863-4FDC-BE9D-D48433F5AF4C}"/>
              </a:ext>
            </a:extLst>
          </p:cNvPr>
          <p:cNvSpPr txBox="1">
            <a:spLocks/>
          </p:cNvSpPr>
          <p:nvPr/>
        </p:nvSpPr>
        <p:spPr>
          <a:xfrm>
            <a:off x="6599738" y="4288123"/>
            <a:ext cx="4680801" cy="88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Acumin Pro" panose="020B0504020202020204" pitchFamily="34" charset="0"/>
              </a:rPr>
              <a:t>Paid with pre-tax dollars</a:t>
            </a:r>
          </a:p>
        </p:txBody>
      </p:sp>
      <p:sp>
        <p:nvSpPr>
          <p:cNvPr id="13" name="Title 1">
            <a:extLst>
              <a:ext uri="{FF2B5EF4-FFF2-40B4-BE49-F238E27FC236}">
                <a16:creationId xmlns:a16="http://schemas.microsoft.com/office/drawing/2014/main" id="{A92B1973-DA1A-44AF-A9A3-34152A1BE8B5}"/>
              </a:ext>
            </a:extLst>
          </p:cNvPr>
          <p:cNvSpPr txBox="1">
            <a:spLocks/>
          </p:cNvSpPr>
          <p:nvPr/>
        </p:nvSpPr>
        <p:spPr>
          <a:xfrm>
            <a:off x="1918937" y="3741404"/>
            <a:ext cx="4680801" cy="88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Payment from Taxable Account</a:t>
            </a:r>
            <a:endParaRPr lang="en-US" sz="2400" b="1" dirty="0">
              <a:latin typeface="Acumin Pro" panose="020B0504020202020204" pitchFamily="34" charset="0"/>
            </a:endParaRPr>
          </a:p>
        </p:txBody>
      </p:sp>
      <p:sp>
        <p:nvSpPr>
          <p:cNvPr id="14" name="Title 1">
            <a:extLst>
              <a:ext uri="{FF2B5EF4-FFF2-40B4-BE49-F238E27FC236}">
                <a16:creationId xmlns:a16="http://schemas.microsoft.com/office/drawing/2014/main" id="{FC251C85-7824-4F06-B66B-3D3A015EBCD2}"/>
              </a:ext>
            </a:extLst>
          </p:cNvPr>
          <p:cNvSpPr txBox="1">
            <a:spLocks/>
          </p:cNvSpPr>
          <p:nvPr/>
        </p:nvSpPr>
        <p:spPr>
          <a:xfrm>
            <a:off x="1918937" y="4288123"/>
            <a:ext cx="4680801" cy="88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latin typeface="Acumin Pro" panose="020B0504020202020204" pitchFamily="34" charset="0"/>
              </a:rPr>
              <a:t>Paid with after-tax dollars</a:t>
            </a:r>
          </a:p>
        </p:txBody>
      </p:sp>
      <p:sp>
        <p:nvSpPr>
          <p:cNvPr id="15" name="Rectangle 14">
            <a:extLst>
              <a:ext uri="{FF2B5EF4-FFF2-40B4-BE49-F238E27FC236}">
                <a16:creationId xmlns:a16="http://schemas.microsoft.com/office/drawing/2014/main" id="{6B84E976-886E-41DF-BB6F-EB59CF5150E6}"/>
              </a:ext>
            </a:extLst>
          </p:cNvPr>
          <p:cNvSpPr/>
          <p:nvPr/>
        </p:nvSpPr>
        <p:spPr>
          <a:xfrm>
            <a:off x="20839" y="6400799"/>
            <a:ext cx="409087" cy="369332"/>
          </a:xfrm>
          <a:prstGeom prst="rect">
            <a:avLst/>
          </a:prstGeom>
        </p:spPr>
        <p:txBody>
          <a:bodyPr wrap="none">
            <a:spAutoFit/>
          </a:bodyPr>
          <a:lstStyle/>
          <a:p>
            <a:pPr algn="ctr"/>
            <a:r>
              <a:rPr lang="en-US" b="1" dirty="0">
                <a:solidFill>
                  <a:schemeClr val="bg1"/>
                </a:solidFill>
                <a:latin typeface="Acumin Pro" panose="020B0504020202020204" pitchFamily="34" charset="0"/>
              </a:rPr>
              <a:t>19</a:t>
            </a:r>
          </a:p>
        </p:txBody>
      </p:sp>
    </p:spTree>
    <p:extLst>
      <p:ext uri="{BB962C8B-B14F-4D97-AF65-F5344CB8AC3E}">
        <p14:creationId xmlns:p14="http://schemas.microsoft.com/office/powerpoint/2010/main" val="32430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09</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Goals-Based Planning:</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934276" cy="923330"/>
          </a:xfrm>
          <a:prstGeom prst="rect">
            <a:avLst/>
          </a:prstGeom>
          <a:noFill/>
        </p:spPr>
        <p:txBody>
          <a:bodyPr wrap="square" rtlCol="0">
            <a:spAutoFit/>
          </a:bodyPr>
          <a:lstStyle/>
          <a:p>
            <a:r>
              <a:rPr lang="en-US" sz="5400" b="1" dirty="0">
                <a:latin typeface="Acumin Pro" panose="020B0504020202020204" pitchFamily="34" charset="0"/>
              </a:rPr>
              <a:t>Insurance Plan &amp; Review</a:t>
            </a:r>
          </a:p>
        </p:txBody>
      </p:sp>
      <p:pic>
        <p:nvPicPr>
          <p:cNvPr id="8" name="Picture 7">
            <a:extLst>
              <a:ext uri="{FF2B5EF4-FFF2-40B4-BE49-F238E27FC236}">
                <a16:creationId xmlns:a16="http://schemas.microsoft.com/office/drawing/2014/main" id="{76DA5656-01BA-4612-8D84-B5470F8A2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5555C926-0766-4463-9CB6-A1A6D7BD6829}"/>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AF3F3ADB-A90A-42CA-8780-DE6E8B1A789F}"/>
              </a:ext>
            </a:extLst>
          </p:cNvPr>
          <p:cNvSpPr/>
          <p:nvPr/>
        </p:nvSpPr>
        <p:spPr>
          <a:xfrm>
            <a:off x="224" y="6400799"/>
            <a:ext cx="450316" cy="369332"/>
          </a:xfrm>
          <a:prstGeom prst="rect">
            <a:avLst/>
          </a:prstGeom>
        </p:spPr>
        <p:txBody>
          <a:bodyPr wrap="none">
            <a:spAutoFit/>
          </a:bodyPr>
          <a:lstStyle/>
          <a:p>
            <a:pPr algn="ctr"/>
            <a:r>
              <a:rPr lang="en-US" b="1" dirty="0">
                <a:solidFill>
                  <a:schemeClr val="bg1"/>
                </a:solidFill>
                <a:latin typeface="Acumin Pro" panose="020B0504020202020204" pitchFamily="34" charset="0"/>
              </a:rPr>
              <a:t>20</a:t>
            </a:r>
          </a:p>
        </p:txBody>
      </p:sp>
    </p:spTree>
    <p:extLst>
      <p:ext uri="{BB962C8B-B14F-4D97-AF65-F5344CB8AC3E}">
        <p14:creationId xmlns:p14="http://schemas.microsoft.com/office/powerpoint/2010/main" val="361454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Goals-Based Planning:</a:t>
            </a:r>
            <a:br>
              <a:rPr lang="en-US" sz="3200" b="1" dirty="0">
                <a:latin typeface="Acumin Pro" panose="020B0504020202020204" pitchFamily="34" charset="0"/>
              </a:rPr>
            </a:br>
            <a:r>
              <a:rPr lang="en-US" sz="3200" b="1" dirty="0">
                <a:latin typeface="Acumin Pro" panose="020B0504020202020204" pitchFamily="34" charset="0"/>
              </a:rPr>
              <a:t>Insurance Plan &amp; Review</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09</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900057" cy="1169551"/>
          </a:xfrm>
          <a:prstGeom prst="rect">
            <a:avLst/>
          </a:prstGeom>
          <a:noFill/>
        </p:spPr>
        <p:txBody>
          <a:bodyPr wrap="square" rtlCol="0">
            <a:spAutoFit/>
          </a:bodyPr>
          <a:lstStyle/>
          <a:p>
            <a:r>
              <a:rPr lang="en-US" sz="1400" dirty="0">
                <a:latin typeface="Acumin Pro Extra Light" panose="020B0304020202020204" pitchFamily="34" charset="0"/>
              </a:rPr>
              <a:t>Clients work with their advisory team to conduct a review/audit of their current insurance plan and policies.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The review and subsequent planning is based on a combination of goals &amp; objectives and PRP insurance plans.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A16E5E21-D8CD-47D5-B652-45BABDAF5DE8}"/>
              </a:ext>
            </a:extLst>
          </p:cNvPr>
          <p:cNvGrpSpPr/>
          <p:nvPr/>
        </p:nvGrpSpPr>
        <p:grpSpPr>
          <a:xfrm>
            <a:off x="1676400" y="3421209"/>
            <a:ext cx="7647999" cy="2454553"/>
            <a:chOff x="2578352" y="3307523"/>
            <a:chExt cx="7647999" cy="2454553"/>
          </a:xfrm>
        </p:grpSpPr>
        <p:sp>
          <p:nvSpPr>
            <p:cNvPr id="9" name="Title 1">
              <a:extLst>
                <a:ext uri="{FF2B5EF4-FFF2-40B4-BE49-F238E27FC236}">
                  <a16:creationId xmlns:a16="http://schemas.microsoft.com/office/drawing/2014/main" id="{2D81CF96-DB8F-4671-B680-46426DB9E4AF}"/>
                </a:ext>
              </a:extLst>
            </p:cNvPr>
            <p:cNvSpPr txBox="1">
              <a:spLocks/>
            </p:cNvSpPr>
            <p:nvPr/>
          </p:nvSpPr>
          <p:spPr>
            <a:xfrm>
              <a:off x="3346450" y="4077497"/>
              <a:ext cx="6879901" cy="1684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latin typeface="Acumin Pro Extra Light" panose="020B0304020202020204" pitchFamily="34" charset="0"/>
                </a:rPr>
                <a:t>Are you self-insured?</a:t>
              </a:r>
            </a:p>
            <a:p>
              <a:endParaRPr lang="en-US" sz="1800" dirty="0">
                <a:latin typeface="Acumin Pro Extra Light" panose="020B0304020202020204" pitchFamily="34" charset="0"/>
              </a:endParaRPr>
            </a:p>
            <a:p>
              <a:r>
                <a:rPr lang="en-US" sz="1800" dirty="0">
                  <a:latin typeface="Acumin Pro Extra Light" panose="020B0304020202020204" pitchFamily="34" charset="0"/>
                </a:rPr>
                <a:t>What liabilities are covered by your insurance?</a:t>
              </a:r>
            </a:p>
            <a:p>
              <a:endParaRPr lang="en-US" sz="1800" dirty="0">
                <a:latin typeface="Acumin Pro Extra Light" panose="020B0304020202020204" pitchFamily="34" charset="0"/>
              </a:endParaRPr>
            </a:p>
            <a:p>
              <a:r>
                <a:rPr lang="en-US" sz="1800" dirty="0">
                  <a:latin typeface="Acumin Pro Extra Light" panose="020B0304020202020204" pitchFamily="34" charset="0"/>
                </a:rPr>
                <a:t>Do you have too much insurance?</a:t>
              </a:r>
            </a:p>
            <a:p>
              <a:endParaRPr lang="en-US" sz="1800" dirty="0">
                <a:latin typeface="Acumin Pro" panose="020B0504020202020204" pitchFamily="34" charset="0"/>
              </a:endParaRPr>
            </a:p>
          </p:txBody>
        </p:sp>
        <p:sp>
          <p:nvSpPr>
            <p:cNvPr id="11" name="TextBox 10">
              <a:extLst>
                <a:ext uri="{FF2B5EF4-FFF2-40B4-BE49-F238E27FC236}">
                  <a16:creationId xmlns:a16="http://schemas.microsoft.com/office/drawing/2014/main" id="{91C59085-1965-4F68-AB04-48ECF5AE6833}"/>
                </a:ext>
              </a:extLst>
            </p:cNvPr>
            <p:cNvSpPr txBox="1"/>
            <p:nvPr/>
          </p:nvSpPr>
          <p:spPr>
            <a:xfrm>
              <a:off x="2578352" y="3307523"/>
              <a:ext cx="5900057" cy="646331"/>
            </a:xfrm>
            <a:prstGeom prst="rect">
              <a:avLst/>
            </a:prstGeom>
            <a:noFill/>
          </p:spPr>
          <p:txBody>
            <a:bodyPr wrap="square" rtlCol="0">
              <a:spAutoFit/>
            </a:bodyPr>
            <a:lstStyle/>
            <a:p>
              <a:r>
                <a:rPr lang="en-US" dirty="0">
                  <a:latin typeface="Acumin Pro" panose="020B0504020202020204" pitchFamily="34" charset="0"/>
                </a:rPr>
                <a:t>Below are some sample questions we use when reviewing an insurance plan:</a:t>
              </a:r>
            </a:p>
          </p:txBody>
        </p:sp>
        <p:sp>
          <p:nvSpPr>
            <p:cNvPr id="3" name="Rectangle 2">
              <a:extLst>
                <a:ext uri="{FF2B5EF4-FFF2-40B4-BE49-F238E27FC236}">
                  <a16:creationId xmlns:a16="http://schemas.microsoft.com/office/drawing/2014/main" id="{0F93E80D-51EC-42CE-8E26-B2A7C793962B}"/>
                </a:ext>
              </a:extLst>
            </p:cNvPr>
            <p:cNvSpPr/>
            <p:nvPr/>
          </p:nvSpPr>
          <p:spPr>
            <a:xfrm>
              <a:off x="3119842" y="4236245"/>
              <a:ext cx="104774" cy="1047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372FA0-2A96-4EB4-92B6-111ACF3A5831}"/>
                </a:ext>
              </a:extLst>
            </p:cNvPr>
            <p:cNvSpPr/>
            <p:nvPr/>
          </p:nvSpPr>
          <p:spPr>
            <a:xfrm>
              <a:off x="3119842" y="4738688"/>
              <a:ext cx="104774" cy="1047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41F3D8-12DE-4D7B-B964-1F20D20B6209}"/>
                </a:ext>
              </a:extLst>
            </p:cNvPr>
            <p:cNvSpPr/>
            <p:nvPr/>
          </p:nvSpPr>
          <p:spPr>
            <a:xfrm>
              <a:off x="3119842" y="5241131"/>
              <a:ext cx="104774" cy="10477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562B0C4-7679-41C0-8316-35A6F57E216D}"/>
              </a:ext>
            </a:extLst>
          </p:cNvPr>
          <p:cNvSpPr/>
          <p:nvPr/>
        </p:nvSpPr>
        <p:spPr>
          <a:xfrm>
            <a:off x="23243" y="6400799"/>
            <a:ext cx="404278" cy="369332"/>
          </a:xfrm>
          <a:prstGeom prst="rect">
            <a:avLst/>
          </a:prstGeom>
        </p:spPr>
        <p:txBody>
          <a:bodyPr wrap="none">
            <a:spAutoFit/>
          </a:bodyPr>
          <a:lstStyle/>
          <a:p>
            <a:pPr algn="ctr"/>
            <a:r>
              <a:rPr lang="en-US" b="1" dirty="0">
                <a:solidFill>
                  <a:schemeClr val="bg1"/>
                </a:solidFill>
                <a:latin typeface="Acumin Pro" panose="020B0504020202020204" pitchFamily="34" charset="0"/>
              </a:rPr>
              <a:t>21</a:t>
            </a:r>
          </a:p>
        </p:txBody>
      </p:sp>
    </p:spTree>
    <p:extLst>
      <p:ext uri="{BB962C8B-B14F-4D97-AF65-F5344CB8AC3E}">
        <p14:creationId xmlns:p14="http://schemas.microsoft.com/office/powerpoint/2010/main" val="293492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10</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Reducing Tax Liability:</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Donor-Advised Funds</a:t>
            </a:r>
          </a:p>
        </p:txBody>
      </p:sp>
      <p:pic>
        <p:nvPicPr>
          <p:cNvPr id="8" name="Picture 7">
            <a:extLst>
              <a:ext uri="{FF2B5EF4-FFF2-40B4-BE49-F238E27FC236}">
                <a16:creationId xmlns:a16="http://schemas.microsoft.com/office/drawing/2014/main" id="{4B326932-C0B6-47AB-86A9-3FDE14ADF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FA505CA4-3583-479E-B3FB-B94C2FE8D405}"/>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0842EAE7-3493-49C9-A9A7-6E1451766A1F}"/>
              </a:ext>
            </a:extLst>
          </p:cNvPr>
          <p:cNvSpPr/>
          <p:nvPr/>
        </p:nvSpPr>
        <p:spPr>
          <a:xfrm>
            <a:off x="3206" y="6400799"/>
            <a:ext cx="444352" cy="369332"/>
          </a:xfrm>
          <a:prstGeom prst="rect">
            <a:avLst/>
          </a:prstGeom>
        </p:spPr>
        <p:txBody>
          <a:bodyPr wrap="none">
            <a:spAutoFit/>
          </a:bodyPr>
          <a:lstStyle/>
          <a:p>
            <a:pPr algn="ctr"/>
            <a:r>
              <a:rPr lang="en-US" b="1" dirty="0">
                <a:solidFill>
                  <a:schemeClr val="bg1"/>
                </a:solidFill>
                <a:latin typeface="Acumin Pro" panose="020B0504020202020204" pitchFamily="34" charset="0"/>
              </a:rPr>
              <a:t>22</a:t>
            </a:r>
          </a:p>
        </p:txBody>
      </p:sp>
    </p:spTree>
    <p:extLst>
      <p:ext uri="{BB962C8B-B14F-4D97-AF65-F5344CB8AC3E}">
        <p14:creationId xmlns:p14="http://schemas.microsoft.com/office/powerpoint/2010/main" val="35629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Reducing Tax Liability:</a:t>
            </a:r>
            <a:br>
              <a:rPr lang="en-US" sz="3200" b="1" dirty="0">
                <a:latin typeface="Acumin Pro" panose="020B0504020202020204" pitchFamily="34" charset="0"/>
              </a:rPr>
            </a:br>
            <a:r>
              <a:rPr lang="en-US" sz="3200" b="1" dirty="0">
                <a:latin typeface="Acumin Pro" panose="020B0504020202020204" pitchFamily="34" charset="0"/>
              </a:rPr>
              <a:t>Donor-Advised Funds</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10</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1" y="1688579"/>
            <a:ext cx="4895850" cy="2246769"/>
          </a:xfrm>
          <a:prstGeom prst="rect">
            <a:avLst/>
          </a:prstGeom>
          <a:noFill/>
        </p:spPr>
        <p:txBody>
          <a:bodyPr wrap="square" rtlCol="0">
            <a:spAutoFit/>
          </a:bodyPr>
          <a:lstStyle/>
          <a:p>
            <a:r>
              <a:rPr lang="en-US" sz="1400" dirty="0">
                <a:latin typeface="Acumin Pro Extra Light" panose="020B0304020202020204" pitchFamily="34" charset="0"/>
              </a:rPr>
              <a:t>A Donor-Advised Fund (DAF) is a type of charitable account that allows donors to make qualifying contributions which reduce income tax liability in the year it was donated.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A donor can make grant recommendations to charities, or they can allow the funds to grow inside the account tax-free and outside of the donor’s estate.</a:t>
            </a:r>
          </a:p>
          <a:p>
            <a:endParaRPr lang="en-US" sz="1400" dirty="0">
              <a:latin typeface="Acumin Pro Extra Light" panose="020B0304020202020204" pitchFamily="34" charset="0"/>
            </a:endParaRPr>
          </a:p>
          <a:p>
            <a:r>
              <a:rPr lang="en-US" sz="1400" dirty="0">
                <a:latin typeface="Acumin Pro Extra Light" panose="020B0304020202020204" pitchFamily="34" charset="0"/>
              </a:rPr>
              <a:t>Chicago Partners advises on DAF’s, but does not charge a fee on assets managed within the DAF.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F16DCCA4-4871-4CF0-99D7-5D06375B57E5}"/>
              </a:ext>
            </a:extLst>
          </p:cNvPr>
          <p:cNvSpPr txBox="1">
            <a:spLocks/>
          </p:cNvSpPr>
          <p:nvPr/>
        </p:nvSpPr>
        <p:spPr>
          <a:xfrm>
            <a:off x="1676400" y="4716221"/>
            <a:ext cx="4264984" cy="168457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US" sz="1800" dirty="0">
                <a:latin typeface="Acumin Pro Extra Light" panose="020B0304020202020204" pitchFamily="34" charset="0"/>
              </a:rPr>
              <a:t>Can fund with appreciated securities</a:t>
            </a:r>
          </a:p>
          <a:p>
            <a:endParaRPr lang="en-US" sz="1800" dirty="0">
              <a:latin typeface="Acumin Pro Extra Light" panose="020B0304020202020204" pitchFamily="34" charset="0"/>
            </a:endParaRPr>
          </a:p>
          <a:p>
            <a:pPr marL="285750" indent="-285750">
              <a:buFont typeface="Arial" panose="020B0604020202020204" pitchFamily="34" charset="0"/>
              <a:buChar char="•"/>
            </a:pPr>
            <a:r>
              <a:rPr lang="en-US" sz="1800" dirty="0">
                <a:latin typeface="Acumin Pro Extra Light" panose="020B0304020202020204" pitchFamily="34" charset="0"/>
              </a:rPr>
              <a:t>Tax-deductions for donations </a:t>
            </a:r>
          </a:p>
          <a:p>
            <a:endParaRPr lang="en-US" sz="1800" dirty="0">
              <a:latin typeface="Acumin Pro Extra Light" panose="020B0304020202020204" pitchFamily="34" charset="0"/>
            </a:endParaRPr>
          </a:p>
          <a:p>
            <a:pPr marL="285750" indent="-285750">
              <a:buFont typeface="Arial" panose="020B0604020202020204" pitchFamily="34" charset="0"/>
              <a:buChar char="•"/>
            </a:pPr>
            <a:r>
              <a:rPr lang="en-US" sz="1800" dirty="0">
                <a:latin typeface="Acumin Pro Extra Light" panose="020B0304020202020204" pitchFamily="34" charset="0"/>
              </a:rPr>
              <a:t>Never pay capital gains that are donated</a:t>
            </a:r>
          </a:p>
          <a:p>
            <a:endParaRPr lang="en-US" sz="1800" dirty="0">
              <a:latin typeface="Acumin Pro Extra Light" panose="020B0304020202020204" pitchFamily="34" charset="0"/>
            </a:endParaRPr>
          </a:p>
          <a:p>
            <a:pPr marL="285750" indent="-285750">
              <a:buFont typeface="Arial" panose="020B0604020202020204" pitchFamily="34" charset="0"/>
              <a:buChar char="•"/>
            </a:pPr>
            <a:r>
              <a:rPr lang="en-US" sz="1800" dirty="0">
                <a:latin typeface="Acumin Pro Extra Light" panose="020B0304020202020204" pitchFamily="34" charset="0"/>
              </a:rPr>
              <a:t>Tax-free growth that can be used for additional donations</a:t>
            </a:r>
          </a:p>
          <a:p>
            <a:endParaRPr lang="en-US" sz="1800" dirty="0">
              <a:latin typeface="Acumin Pro" panose="020B0504020202020204" pitchFamily="34" charset="0"/>
            </a:endParaRPr>
          </a:p>
        </p:txBody>
      </p:sp>
      <p:sp>
        <p:nvSpPr>
          <p:cNvPr id="10" name="TextBox 9">
            <a:extLst>
              <a:ext uri="{FF2B5EF4-FFF2-40B4-BE49-F238E27FC236}">
                <a16:creationId xmlns:a16="http://schemas.microsoft.com/office/drawing/2014/main" id="{1B78B676-9E6D-4B70-8843-265BABE98221}"/>
              </a:ext>
            </a:extLst>
          </p:cNvPr>
          <p:cNvSpPr txBox="1"/>
          <p:nvPr/>
        </p:nvSpPr>
        <p:spPr>
          <a:xfrm>
            <a:off x="1676400" y="4104589"/>
            <a:ext cx="5900057" cy="369332"/>
          </a:xfrm>
          <a:prstGeom prst="rect">
            <a:avLst/>
          </a:prstGeom>
          <a:noFill/>
        </p:spPr>
        <p:txBody>
          <a:bodyPr wrap="square" rtlCol="0">
            <a:spAutoFit/>
          </a:bodyPr>
          <a:lstStyle/>
          <a:p>
            <a:r>
              <a:rPr lang="en-US" dirty="0">
                <a:latin typeface="Acumin Pro" panose="020B0504020202020204" pitchFamily="34" charset="0"/>
              </a:rPr>
              <a:t>Common Benefits of a DAF:</a:t>
            </a:r>
          </a:p>
        </p:txBody>
      </p:sp>
      <p:sp>
        <p:nvSpPr>
          <p:cNvPr id="11" name="Rectangle 10">
            <a:extLst>
              <a:ext uri="{FF2B5EF4-FFF2-40B4-BE49-F238E27FC236}">
                <a16:creationId xmlns:a16="http://schemas.microsoft.com/office/drawing/2014/main" id="{E56C0521-D79A-4B00-904A-254E4A2E7B75}"/>
              </a:ext>
            </a:extLst>
          </p:cNvPr>
          <p:cNvSpPr/>
          <p:nvPr/>
        </p:nvSpPr>
        <p:spPr>
          <a:xfrm>
            <a:off x="4232" y="6400799"/>
            <a:ext cx="442301" cy="369332"/>
          </a:xfrm>
          <a:prstGeom prst="rect">
            <a:avLst/>
          </a:prstGeom>
        </p:spPr>
        <p:txBody>
          <a:bodyPr wrap="none">
            <a:spAutoFit/>
          </a:bodyPr>
          <a:lstStyle/>
          <a:p>
            <a:pPr algn="ctr"/>
            <a:r>
              <a:rPr lang="en-US" b="1" dirty="0">
                <a:solidFill>
                  <a:schemeClr val="bg1"/>
                </a:solidFill>
                <a:latin typeface="Acumin Pro" panose="020B0504020202020204" pitchFamily="34" charset="0"/>
              </a:rPr>
              <a:t>23</a:t>
            </a:r>
          </a:p>
        </p:txBody>
      </p:sp>
    </p:spTree>
    <p:extLst>
      <p:ext uri="{BB962C8B-B14F-4D97-AF65-F5344CB8AC3E}">
        <p14:creationId xmlns:p14="http://schemas.microsoft.com/office/powerpoint/2010/main" val="34220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11</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Custom Reporting:</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934276" cy="1754326"/>
          </a:xfrm>
          <a:prstGeom prst="rect">
            <a:avLst/>
          </a:prstGeom>
          <a:noFill/>
        </p:spPr>
        <p:txBody>
          <a:bodyPr wrap="square" rtlCol="0">
            <a:spAutoFit/>
          </a:bodyPr>
          <a:lstStyle/>
          <a:p>
            <a:r>
              <a:rPr lang="en-US" sz="5400" b="1" dirty="0">
                <a:latin typeface="Acumin Pro" panose="020B0504020202020204" pitchFamily="34" charset="0"/>
              </a:rPr>
              <a:t>Private Banking &amp; Family Office Reporting</a:t>
            </a:r>
          </a:p>
        </p:txBody>
      </p:sp>
      <p:pic>
        <p:nvPicPr>
          <p:cNvPr id="8" name="Picture 7">
            <a:extLst>
              <a:ext uri="{FF2B5EF4-FFF2-40B4-BE49-F238E27FC236}">
                <a16:creationId xmlns:a16="http://schemas.microsoft.com/office/drawing/2014/main" id="{538CA9A7-5127-44A2-B3CE-A32A0EB76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075B9D2A-C0AD-4327-8065-BF24F56903A9}"/>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06A63D09-FE80-4EE7-912E-31C62A8C5026}"/>
              </a:ext>
            </a:extLst>
          </p:cNvPr>
          <p:cNvSpPr/>
          <p:nvPr/>
        </p:nvSpPr>
        <p:spPr>
          <a:xfrm>
            <a:off x="4937" y="6400799"/>
            <a:ext cx="440891" cy="369332"/>
          </a:xfrm>
          <a:prstGeom prst="rect">
            <a:avLst/>
          </a:prstGeom>
        </p:spPr>
        <p:txBody>
          <a:bodyPr wrap="none">
            <a:spAutoFit/>
          </a:bodyPr>
          <a:lstStyle/>
          <a:p>
            <a:pPr algn="ctr"/>
            <a:r>
              <a:rPr lang="en-US" b="1" dirty="0">
                <a:solidFill>
                  <a:schemeClr val="bg1"/>
                </a:solidFill>
                <a:latin typeface="Acumin Pro" panose="020B0504020202020204" pitchFamily="34" charset="0"/>
              </a:rPr>
              <a:t>24</a:t>
            </a:r>
          </a:p>
        </p:txBody>
      </p:sp>
    </p:spTree>
    <p:extLst>
      <p:ext uri="{BB962C8B-B14F-4D97-AF65-F5344CB8AC3E}">
        <p14:creationId xmlns:p14="http://schemas.microsoft.com/office/powerpoint/2010/main" val="24283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Custom Reporting: </a:t>
            </a:r>
            <a:br>
              <a:rPr lang="en-US" sz="3200" b="1" dirty="0">
                <a:latin typeface="Acumin Pro" panose="020B0504020202020204" pitchFamily="34" charset="0"/>
              </a:rPr>
            </a:br>
            <a:r>
              <a:rPr lang="en-US" sz="3200" b="1" dirty="0">
                <a:latin typeface="Acumin Pro" panose="020B0504020202020204" pitchFamily="34" charset="0"/>
              </a:rPr>
              <a:t>Private Banking &amp; Family Office Reporting</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11</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1" y="1688578"/>
            <a:ext cx="5029200" cy="738664"/>
          </a:xfrm>
          <a:prstGeom prst="rect">
            <a:avLst/>
          </a:prstGeom>
          <a:noFill/>
        </p:spPr>
        <p:txBody>
          <a:bodyPr wrap="square" rtlCol="0">
            <a:spAutoFit/>
          </a:bodyPr>
          <a:lstStyle/>
          <a:p>
            <a:r>
              <a:rPr lang="en-US" sz="1400" dirty="0">
                <a:latin typeface="Acumin Pro Extra Light" panose="020B0304020202020204" pitchFamily="34" charset="0"/>
              </a:rPr>
              <a:t>All clients receive access to the Chicago Partners portal, which includes a complementary mobile application (available on the Apple Store and Google Play).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5122" name="Picture 2" descr="Image">
            <a:extLst>
              <a:ext uri="{FF2B5EF4-FFF2-40B4-BE49-F238E27FC236}">
                <a16:creationId xmlns:a16="http://schemas.microsoft.com/office/drawing/2014/main" id="{2C589CB5-04E7-49B7-BC91-F843D4A6B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952" y="1873801"/>
            <a:ext cx="4464799" cy="34326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528E091-04C5-400C-B337-A46D562775A3}"/>
              </a:ext>
            </a:extLst>
          </p:cNvPr>
          <p:cNvSpPr/>
          <p:nvPr/>
        </p:nvSpPr>
        <p:spPr>
          <a:xfrm>
            <a:off x="1676400" y="2673275"/>
            <a:ext cx="5029200" cy="738664"/>
          </a:xfrm>
          <a:prstGeom prst="rect">
            <a:avLst/>
          </a:prstGeom>
        </p:spPr>
        <p:txBody>
          <a:bodyPr wrap="square">
            <a:spAutoFit/>
          </a:bodyPr>
          <a:lstStyle/>
          <a:p>
            <a:r>
              <a:rPr lang="en-US" sz="1400" dirty="0">
                <a:latin typeface="Acumin Pro Extra Light" panose="020B0304020202020204" pitchFamily="34" charset="0"/>
              </a:rPr>
              <a:t>Clients receive current information about their portfolio’s performance, financial plan, and can contact their advisory team directly through the portal or app.</a:t>
            </a:r>
            <a:endParaRPr lang="en-US" sz="1400" dirty="0"/>
          </a:p>
        </p:txBody>
      </p:sp>
      <p:pic>
        <p:nvPicPr>
          <p:cNvPr id="5124" name="Picture 4" descr="Google Play Link">
            <a:extLst>
              <a:ext uri="{FF2B5EF4-FFF2-40B4-BE49-F238E27FC236}">
                <a16:creationId xmlns:a16="http://schemas.microsoft.com/office/drawing/2014/main" id="{0A147A13-FFC1-40E3-BF3F-55B3B9EBA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798" y="3682729"/>
            <a:ext cx="1367784" cy="5293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pple Store Link">
            <a:extLst>
              <a:ext uri="{FF2B5EF4-FFF2-40B4-BE49-F238E27FC236}">
                <a16:creationId xmlns:a16="http://schemas.microsoft.com/office/drawing/2014/main" id="{63FD49FF-2CF8-4168-BCD4-96B7C725A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3082" y="3756893"/>
            <a:ext cx="1143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00FB93D-4A23-43E5-9098-FD4F0B8DE58E}"/>
              </a:ext>
            </a:extLst>
          </p:cNvPr>
          <p:cNvSpPr/>
          <p:nvPr/>
        </p:nvSpPr>
        <p:spPr>
          <a:xfrm>
            <a:off x="4232" y="6400799"/>
            <a:ext cx="442301" cy="369332"/>
          </a:xfrm>
          <a:prstGeom prst="rect">
            <a:avLst/>
          </a:prstGeom>
        </p:spPr>
        <p:txBody>
          <a:bodyPr wrap="none">
            <a:spAutoFit/>
          </a:bodyPr>
          <a:lstStyle/>
          <a:p>
            <a:pPr algn="ctr"/>
            <a:r>
              <a:rPr lang="en-US" b="1" dirty="0">
                <a:solidFill>
                  <a:schemeClr val="bg1"/>
                </a:solidFill>
                <a:latin typeface="Acumin Pro" panose="020B0504020202020204" pitchFamily="34" charset="0"/>
              </a:rPr>
              <a:t>25</a:t>
            </a:r>
          </a:p>
        </p:txBody>
      </p:sp>
    </p:spTree>
    <p:extLst>
      <p:ext uri="{BB962C8B-B14F-4D97-AF65-F5344CB8AC3E}">
        <p14:creationId xmlns:p14="http://schemas.microsoft.com/office/powerpoint/2010/main" val="87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Custom Reporting: </a:t>
            </a:r>
            <a:br>
              <a:rPr lang="en-US" sz="3200" b="1" dirty="0">
                <a:latin typeface="Acumin Pro" panose="020B0504020202020204" pitchFamily="34" charset="0"/>
              </a:rPr>
            </a:br>
            <a:r>
              <a:rPr lang="en-US" sz="3200" b="1" dirty="0">
                <a:latin typeface="Acumin Pro" panose="020B0504020202020204" pitchFamily="34" charset="0"/>
              </a:rPr>
              <a:t>Private Banking &amp; Family Office Reporting</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11</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B9F1B50-3154-4BC0-BDFC-83E6BCE0F628}"/>
                  </a:ext>
                </a:extLst>
              </p:cNvPr>
              <p:cNvSpPr txBox="1"/>
              <p:nvPr/>
            </p:nvSpPr>
            <p:spPr>
              <a:xfrm>
                <a:off x="1676401" y="1688578"/>
                <a:ext cx="5029200" cy="2462213"/>
              </a:xfrm>
              <a:prstGeom prst="rect">
                <a:avLst/>
              </a:prstGeom>
              <a:noFill/>
            </p:spPr>
            <p:txBody>
              <a:bodyPr wrap="square" rtlCol="0">
                <a:spAutoFit/>
              </a:bodyPr>
              <a:lstStyle/>
              <a:p>
                <a:r>
                  <a:rPr lang="en-US" sz="1400" dirty="0">
                    <a:latin typeface="Acumin Pro Extra Light" panose="020B0304020202020204" pitchFamily="34" charset="0"/>
                  </a:rPr>
                  <a:t>Clients can also leverage their existing investment portfolio to obtain a line of credit at an industry-low interest rate.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By opening a Pledged Asset Line (PAL), a client can extend the depth and impact of their wealth.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A PAL’s interest rate is determined by the following equation:</a:t>
                </a:r>
              </a:p>
              <a:p>
                <a:endParaRPr lang="en-US" sz="1400" dirty="0">
                  <a:latin typeface="Acumin Pro Extra Light" panose="020B0304020202020204" pitchFamily="34" charset="0"/>
                </a:endParaRPr>
              </a:p>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𝐼𝑛𝑡𝑒𝑟𝑒𝑠𝑡</m:t>
                      </m:r>
                      <m:r>
                        <a:rPr lang="en-US" sz="1400" b="0" i="1" smtClean="0">
                          <a:latin typeface="Cambria Math" panose="02040503050406030204" pitchFamily="18" charset="0"/>
                        </a:rPr>
                        <m:t> </m:t>
                      </m:r>
                      <m:r>
                        <a:rPr lang="en-US" sz="1400" b="0" i="1" smtClean="0">
                          <a:latin typeface="Cambria Math" panose="02040503050406030204" pitchFamily="18" charset="0"/>
                        </a:rPr>
                        <m:t>𝑅𝑎𝑡𝑒</m:t>
                      </m:r>
                      <m:r>
                        <a:rPr lang="en-US" sz="1400" b="0" i="1" smtClean="0">
                          <a:latin typeface="Cambria Math" panose="02040503050406030204" pitchFamily="18" charset="0"/>
                        </a:rPr>
                        <m:t>= &lt;1%+30 </m:t>
                      </m:r>
                      <m:r>
                        <a:rPr lang="en-US" sz="1400" b="0" i="1" smtClean="0">
                          <a:latin typeface="Cambria Math" panose="02040503050406030204" pitchFamily="18" charset="0"/>
                          <a:ea typeface="Cambria Math" panose="02040503050406030204" pitchFamily="18" charset="0"/>
                        </a:rPr>
                        <m:t>𝑑𝑎𝑦</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𝐿𝐼𝐵𝑂𝑅</m:t>
                      </m:r>
                    </m:oMath>
                  </m:oMathPara>
                </a14:m>
                <a:endParaRPr lang="en-US" sz="1400" dirty="0">
                  <a:latin typeface="Acumin Pro Extra Light" panose="020B0304020202020204" pitchFamily="34" charset="0"/>
                </a:endParaRPr>
              </a:p>
              <a:p>
                <a:endParaRPr lang="en-US" sz="1400" dirty="0">
                  <a:latin typeface="Acumin Pro Extra Light" panose="020B0304020202020204" pitchFamily="34" charset="0"/>
                </a:endParaRPr>
              </a:p>
              <a:p>
                <a:r>
                  <a:rPr lang="en-US" sz="1400" dirty="0">
                    <a:latin typeface="Acumin Pro Extra Light" panose="020B0304020202020204" pitchFamily="34" charset="0"/>
                  </a:rPr>
                  <a:t>As of 8/14, the 30-day LIBOR is 2.21%.</a:t>
                </a:r>
              </a:p>
            </p:txBody>
          </p:sp>
        </mc:Choice>
        <mc:Fallback xmlns="">
          <p:sp>
            <p:nvSpPr>
              <p:cNvPr id="56" name="TextBox 55">
                <a:extLst>
                  <a:ext uri="{FF2B5EF4-FFF2-40B4-BE49-F238E27FC236}">
                    <a16:creationId xmlns:a16="http://schemas.microsoft.com/office/drawing/2014/main" id="{9B9F1B50-3154-4BC0-BDFC-83E6BCE0F628}"/>
                  </a:ext>
                </a:extLst>
              </p:cNvPr>
              <p:cNvSpPr txBox="1">
                <a:spLocks noRot="1" noChangeAspect="1" noMove="1" noResize="1" noEditPoints="1" noAdjustHandles="1" noChangeArrowheads="1" noChangeShapeType="1" noTextEdit="1"/>
              </p:cNvSpPr>
              <p:nvPr/>
            </p:nvSpPr>
            <p:spPr>
              <a:xfrm>
                <a:off x="1676401" y="1688578"/>
                <a:ext cx="5029200" cy="2462213"/>
              </a:xfrm>
              <a:prstGeom prst="rect">
                <a:avLst/>
              </a:prstGeom>
              <a:blipFill>
                <a:blip r:embed="rId2"/>
                <a:stretch>
                  <a:fillRect l="-364" t="-495" b="-1485"/>
                </a:stretch>
              </a:blipFill>
            </p:spPr>
            <p:txBody>
              <a:bodyPr/>
              <a:lstStyle/>
              <a:p>
                <a:r>
                  <a:rPr lang="en-US">
                    <a:noFill/>
                  </a:rPr>
                  <a:t> </a:t>
                </a:r>
              </a:p>
            </p:txBody>
          </p:sp>
        </mc:Fallback>
      </mc:AlternateContent>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6AB26C33-425F-43DA-8A7D-00DA4CFF52C7}"/>
              </a:ext>
            </a:extLst>
          </p:cNvPr>
          <p:cNvSpPr/>
          <p:nvPr/>
        </p:nvSpPr>
        <p:spPr>
          <a:xfrm>
            <a:off x="2404" y="6400799"/>
            <a:ext cx="445956" cy="369332"/>
          </a:xfrm>
          <a:prstGeom prst="rect">
            <a:avLst/>
          </a:prstGeom>
        </p:spPr>
        <p:txBody>
          <a:bodyPr wrap="none">
            <a:spAutoFit/>
          </a:bodyPr>
          <a:lstStyle/>
          <a:p>
            <a:pPr algn="ctr"/>
            <a:r>
              <a:rPr lang="en-US" b="1" dirty="0">
                <a:solidFill>
                  <a:schemeClr val="bg1"/>
                </a:solidFill>
                <a:latin typeface="Acumin Pro" panose="020B0504020202020204" pitchFamily="34" charset="0"/>
              </a:rPr>
              <a:t>26</a:t>
            </a:r>
          </a:p>
        </p:txBody>
      </p:sp>
    </p:spTree>
    <p:extLst>
      <p:ext uri="{BB962C8B-B14F-4D97-AF65-F5344CB8AC3E}">
        <p14:creationId xmlns:p14="http://schemas.microsoft.com/office/powerpoint/2010/main" val="42279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BEE8297-E59C-4B54-A6E1-DEDD8652ACAF}"/>
              </a:ext>
            </a:extLst>
          </p:cNvPr>
          <p:cNvSpPr/>
          <p:nvPr/>
        </p:nvSpPr>
        <p:spPr>
          <a:xfrm>
            <a:off x="0" y="-1"/>
            <a:ext cx="12192000" cy="1414639"/>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16" name="Picture 15">
            <a:extLst>
              <a:ext uri="{FF2B5EF4-FFF2-40B4-BE49-F238E27FC236}">
                <a16:creationId xmlns:a16="http://schemas.microsoft.com/office/drawing/2014/main" id="{E676EB3C-852C-425C-8ECC-ECF7376A2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02" y="6144977"/>
            <a:ext cx="3026670" cy="588265"/>
          </a:xfrm>
          <a:prstGeom prst="rect">
            <a:avLst/>
          </a:prstGeom>
        </p:spPr>
      </p:pic>
      <p:sp>
        <p:nvSpPr>
          <p:cNvPr id="14" name="Title 1">
            <a:extLst>
              <a:ext uri="{FF2B5EF4-FFF2-40B4-BE49-F238E27FC236}">
                <a16:creationId xmlns:a16="http://schemas.microsoft.com/office/drawing/2014/main" id="{CF7EBE86-950E-43D1-8BDD-FB7A32D3F00C}"/>
              </a:ext>
            </a:extLst>
          </p:cNvPr>
          <p:cNvSpPr txBox="1">
            <a:spLocks/>
          </p:cNvSpPr>
          <p:nvPr/>
        </p:nvSpPr>
        <p:spPr>
          <a:xfrm>
            <a:off x="441851" y="651262"/>
            <a:ext cx="10515600"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Acumin Pro" panose="020B0504020202020204" pitchFamily="34" charset="0"/>
              </a:rPr>
              <a:t>Our Company Profile: By the Numbers</a:t>
            </a:r>
          </a:p>
        </p:txBody>
      </p:sp>
      <p:cxnSp>
        <p:nvCxnSpPr>
          <p:cNvPr id="18" name="Straight Connector 17">
            <a:extLst>
              <a:ext uri="{FF2B5EF4-FFF2-40B4-BE49-F238E27FC236}">
                <a16:creationId xmlns:a16="http://schemas.microsoft.com/office/drawing/2014/main" id="{3EF75F64-70C9-4926-9008-C1D06E602D4C}"/>
              </a:ext>
            </a:extLst>
          </p:cNvPr>
          <p:cNvCxnSpPr>
            <a:cxnSpLocks/>
          </p:cNvCxnSpPr>
          <p:nvPr/>
        </p:nvCxnSpPr>
        <p:spPr>
          <a:xfrm>
            <a:off x="3431097" y="6400800"/>
            <a:ext cx="8313490"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EE0D803-527A-4FB2-9F23-9A01E11DD1E0}"/>
              </a:ext>
            </a:extLst>
          </p:cNvPr>
          <p:cNvSpPr/>
          <p:nvPr/>
        </p:nvSpPr>
        <p:spPr>
          <a:xfrm>
            <a:off x="441851" y="1976581"/>
            <a:ext cx="3500582" cy="3057223"/>
          </a:xfrm>
          <a:prstGeom prst="rect">
            <a:avLst/>
          </a:prstGeom>
          <a:solidFill>
            <a:schemeClr val="bg1"/>
          </a:solidFill>
          <a:ln w="50800">
            <a:solidFill>
              <a:srgbClr val="84C35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89DFC98-1983-4DFD-B70E-F6A2E40FD2DA}"/>
              </a:ext>
            </a:extLst>
          </p:cNvPr>
          <p:cNvSpPr/>
          <p:nvPr/>
        </p:nvSpPr>
        <p:spPr>
          <a:xfrm>
            <a:off x="1514763" y="1425867"/>
            <a:ext cx="1348509" cy="134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Building">
            <a:extLst>
              <a:ext uri="{FF2B5EF4-FFF2-40B4-BE49-F238E27FC236}">
                <a16:creationId xmlns:a16="http://schemas.microsoft.com/office/drawing/2014/main" id="{08C39B95-C0D8-4512-9883-83185CC975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1818" y="1449268"/>
            <a:ext cx="914400" cy="914400"/>
          </a:xfrm>
          <a:prstGeom prst="rect">
            <a:avLst/>
          </a:prstGeom>
        </p:spPr>
      </p:pic>
      <p:sp>
        <p:nvSpPr>
          <p:cNvPr id="30" name="Rectangle 29">
            <a:extLst>
              <a:ext uri="{FF2B5EF4-FFF2-40B4-BE49-F238E27FC236}">
                <a16:creationId xmlns:a16="http://schemas.microsoft.com/office/drawing/2014/main" id="{3CE0146C-FE17-41C7-8BBC-69B40A5B6A06}"/>
              </a:ext>
            </a:extLst>
          </p:cNvPr>
          <p:cNvSpPr/>
          <p:nvPr/>
        </p:nvSpPr>
        <p:spPr>
          <a:xfrm>
            <a:off x="4345709" y="1976581"/>
            <a:ext cx="3500582" cy="3057223"/>
          </a:xfrm>
          <a:prstGeom prst="rect">
            <a:avLst/>
          </a:prstGeom>
          <a:solidFill>
            <a:schemeClr val="bg1"/>
          </a:solidFill>
          <a:ln w="50800">
            <a:solidFill>
              <a:srgbClr val="84C35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5BE97D2-A3B6-4C98-B2B3-1DAF4D6CA026}"/>
              </a:ext>
            </a:extLst>
          </p:cNvPr>
          <p:cNvSpPr/>
          <p:nvPr/>
        </p:nvSpPr>
        <p:spPr>
          <a:xfrm>
            <a:off x="5418621" y="1425867"/>
            <a:ext cx="1348509" cy="134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Graphic 31" descr="Handshake">
            <a:extLst>
              <a:ext uri="{FF2B5EF4-FFF2-40B4-BE49-F238E27FC236}">
                <a16:creationId xmlns:a16="http://schemas.microsoft.com/office/drawing/2014/main" id="{6E729A1D-7E0E-4469-92B2-C044850078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635676" y="1449268"/>
            <a:ext cx="914400" cy="914400"/>
          </a:xfrm>
          <a:prstGeom prst="rect">
            <a:avLst/>
          </a:prstGeom>
        </p:spPr>
      </p:pic>
      <p:sp>
        <p:nvSpPr>
          <p:cNvPr id="33" name="Rectangle 32">
            <a:extLst>
              <a:ext uri="{FF2B5EF4-FFF2-40B4-BE49-F238E27FC236}">
                <a16:creationId xmlns:a16="http://schemas.microsoft.com/office/drawing/2014/main" id="{F4C6F13D-9EC1-4E2C-8CFE-5B9879770DA2}"/>
              </a:ext>
            </a:extLst>
          </p:cNvPr>
          <p:cNvSpPr/>
          <p:nvPr/>
        </p:nvSpPr>
        <p:spPr>
          <a:xfrm>
            <a:off x="8244005" y="1989497"/>
            <a:ext cx="3500582" cy="3057223"/>
          </a:xfrm>
          <a:prstGeom prst="rect">
            <a:avLst/>
          </a:prstGeom>
          <a:solidFill>
            <a:schemeClr val="bg1"/>
          </a:solidFill>
          <a:ln w="50800">
            <a:solidFill>
              <a:srgbClr val="84C35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F6A0C83-71D9-4C59-856B-33A3E88DB557}"/>
              </a:ext>
            </a:extLst>
          </p:cNvPr>
          <p:cNvSpPr/>
          <p:nvPr/>
        </p:nvSpPr>
        <p:spPr>
          <a:xfrm>
            <a:off x="9316917" y="1438783"/>
            <a:ext cx="1348509" cy="1348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Bar graph with upward trend">
            <a:extLst>
              <a:ext uri="{FF2B5EF4-FFF2-40B4-BE49-F238E27FC236}">
                <a16:creationId xmlns:a16="http://schemas.microsoft.com/office/drawing/2014/main" id="{16B5BC2F-0983-456A-B0BD-C874EF8712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533972" y="1462184"/>
            <a:ext cx="914400" cy="914400"/>
          </a:xfrm>
          <a:prstGeom prst="rect">
            <a:avLst/>
          </a:prstGeom>
        </p:spPr>
      </p:pic>
      <p:sp>
        <p:nvSpPr>
          <p:cNvPr id="12" name="Rectangle 11">
            <a:extLst>
              <a:ext uri="{FF2B5EF4-FFF2-40B4-BE49-F238E27FC236}">
                <a16:creationId xmlns:a16="http://schemas.microsoft.com/office/drawing/2014/main" id="{C457BAE1-0886-4AE4-9531-83B59CF35252}"/>
              </a:ext>
            </a:extLst>
          </p:cNvPr>
          <p:cNvSpPr/>
          <p:nvPr/>
        </p:nvSpPr>
        <p:spPr>
          <a:xfrm>
            <a:off x="607690" y="3592524"/>
            <a:ext cx="3090783" cy="1255728"/>
          </a:xfrm>
          <a:prstGeom prst="rect">
            <a:avLst/>
          </a:prstGeom>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Chicago Partners spun off from inside PricewaterhouseCoopers (PwC) after Sarbanes-Oxley regulations required auditor independence. Chicago Partners has been a member of the BSP Program since 2011. </a:t>
            </a:r>
          </a:p>
        </p:txBody>
      </p:sp>
      <p:sp>
        <p:nvSpPr>
          <p:cNvPr id="36" name="Title 1">
            <a:extLst>
              <a:ext uri="{FF2B5EF4-FFF2-40B4-BE49-F238E27FC236}">
                <a16:creationId xmlns:a16="http://schemas.microsoft.com/office/drawing/2014/main" id="{35426E1D-A31D-4A2A-8785-2925D210A51E}"/>
              </a:ext>
            </a:extLst>
          </p:cNvPr>
          <p:cNvSpPr txBox="1">
            <a:spLocks/>
          </p:cNvSpPr>
          <p:nvPr/>
        </p:nvSpPr>
        <p:spPr>
          <a:xfrm>
            <a:off x="1673008" y="2530342"/>
            <a:ext cx="1026181"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2007</a:t>
            </a:r>
          </a:p>
        </p:txBody>
      </p:sp>
      <p:sp>
        <p:nvSpPr>
          <p:cNvPr id="38" name="Title 1">
            <a:extLst>
              <a:ext uri="{FF2B5EF4-FFF2-40B4-BE49-F238E27FC236}">
                <a16:creationId xmlns:a16="http://schemas.microsoft.com/office/drawing/2014/main" id="{0BB9E476-D29F-476F-A520-A5C2DE7D2043}"/>
              </a:ext>
            </a:extLst>
          </p:cNvPr>
          <p:cNvSpPr txBox="1">
            <a:spLocks/>
          </p:cNvSpPr>
          <p:nvPr/>
        </p:nvSpPr>
        <p:spPr>
          <a:xfrm>
            <a:off x="607690" y="3029957"/>
            <a:ext cx="3174466"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Chicago Partners is Founded</a:t>
            </a:r>
          </a:p>
        </p:txBody>
      </p:sp>
      <p:sp>
        <p:nvSpPr>
          <p:cNvPr id="39" name="Rectangle 38">
            <a:extLst>
              <a:ext uri="{FF2B5EF4-FFF2-40B4-BE49-F238E27FC236}">
                <a16:creationId xmlns:a16="http://schemas.microsoft.com/office/drawing/2014/main" id="{ED3BE873-B7F0-472E-9344-E3650FA91425}"/>
              </a:ext>
            </a:extLst>
          </p:cNvPr>
          <p:cNvSpPr/>
          <p:nvPr/>
        </p:nvSpPr>
        <p:spPr>
          <a:xfrm>
            <a:off x="4505986" y="3592524"/>
            <a:ext cx="3090783" cy="1061829"/>
          </a:xfrm>
          <a:prstGeom prst="rect">
            <a:avLst/>
          </a:prstGeom>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Chicago Partners manages over $2 Billion in assets for over 650 clients, including high net worth individuals, corporations, foundations, and institutions. </a:t>
            </a:r>
          </a:p>
        </p:txBody>
      </p:sp>
      <p:sp>
        <p:nvSpPr>
          <p:cNvPr id="40" name="Title 1">
            <a:extLst>
              <a:ext uri="{FF2B5EF4-FFF2-40B4-BE49-F238E27FC236}">
                <a16:creationId xmlns:a16="http://schemas.microsoft.com/office/drawing/2014/main" id="{6F169F30-311C-4D8A-8F95-3D6054BE10E0}"/>
              </a:ext>
            </a:extLst>
          </p:cNvPr>
          <p:cNvSpPr txBox="1">
            <a:spLocks/>
          </p:cNvSpPr>
          <p:nvPr/>
        </p:nvSpPr>
        <p:spPr>
          <a:xfrm>
            <a:off x="4333897" y="2528358"/>
            <a:ext cx="3512393"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$2 Billion</a:t>
            </a:r>
          </a:p>
        </p:txBody>
      </p:sp>
      <p:sp>
        <p:nvSpPr>
          <p:cNvPr id="41" name="Title 1">
            <a:extLst>
              <a:ext uri="{FF2B5EF4-FFF2-40B4-BE49-F238E27FC236}">
                <a16:creationId xmlns:a16="http://schemas.microsoft.com/office/drawing/2014/main" id="{D92D4B8C-CDD1-46BF-8495-FDCF966D9EFE}"/>
              </a:ext>
            </a:extLst>
          </p:cNvPr>
          <p:cNvSpPr txBox="1">
            <a:spLocks/>
          </p:cNvSpPr>
          <p:nvPr/>
        </p:nvSpPr>
        <p:spPr>
          <a:xfrm>
            <a:off x="4505986" y="3029957"/>
            <a:ext cx="3174466"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Assets Under Management</a:t>
            </a:r>
          </a:p>
        </p:txBody>
      </p:sp>
      <p:sp>
        <p:nvSpPr>
          <p:cNvPr id="42" name="Rectangle 41">
            <a:extLst>
              <a:ext uri="{FF2B5EF4-FFF2-40B4-BE49-F238E27FC236}">
                <a16:creationId xmlns:a16="http://schemas.microsoft.com/office/drawing/2014/main" id="{64E145D9-AEC4-4BFF-9CB3-5DB5DE366D7C}"/>
              </a:ext>
            </a:extLst>
          </p:cNvPr>
          <p:cNvSpPr/>
          <p:nvPr/>
        </p:nvSpPr>
        <p:spPr>
          <a:xfrm>
            <a:off x="8406588" y="3590540"/>
            <a:ext cx="3090783" cy="867930"/>
          </a:xfrm>
          <a:prstGeom prst="rect">
            <a:avLst/>
          </a:prstGeom>
        </p:spPr>
        <p:txBody>
          <a:bodyPr wrap="square">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rPr>
              <a:t>Chicago Partners has been recognized as a Top 300 RIA by the Financial Times in 2014, 2015, 2016, 2017, 2018, &amp; 2019.</a:t>
            </a:r>
          </a:p>
        </p:txBody>
      </p:sp>
      <p:sp>
        <p:nvSpPr>
          <p:cNvPr id="43" name="Title 1">
            <a:extLst>
              <a:ext uri="{FF2B5EF4-FFF2-40B4-BE49-F238E27FC236}">
                <a16:creationId xmlns:a16="http://schemas.microsoft.com/office/drawing/2014/main" id="{5822E12A-4764-4F38-80FF-1E7713B89AC1}"/>
              </a:ext>
            </a:extLst>
          </p:cNvPr>
          <p:cNvSpPr txBox="1">
            <a:spLocks/>
          </p:cNvSpPr>
          <p:nvPr/>
        </p:nvSpPr>
        <p:spPr>
          <a:xfrm>
            <a:off x="9471906" y="2528358"/>
            <a:ext cx="1026181"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6</a:t>
            </a:r>
          </a:p>
        </p:txBody>
      </p:sp>
      <p:sp>
        <p:nvSpPr>
          <p:cNvPr id="44" name="Title 1">
            <a:extLst>
              <a:ext uri="{FF2B5EF4-FFF2-40B4-BE49-F238E27FC236}">
                <a16:creationId xmlns:a16="http://schemas.microsoft.com/office/drawing/2014/main" id="{F11C8EF2-5C72-4ADD-A92E-F7D29093291F}"/>
              </a:ext>
            </a:extLst>
          </p:cNvPr>
          <p:cNvSpPr txBox="1">
            <a:spLocks/>
          </p:cNvSpPr>
          <p:nvPr/>
        </p:nvSpPr>
        <p:spPr>
          <a:xfrm>
            <a:off x="8406588" y="3027973"/>
            <a:ext cx="3174466" cy="5348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lumMod val="95000"/>
                    <a:lumOff val="5000"/>
                  </a:prstClr>
                </a:solidFill>
                <a:effectLst/>
                <a:uLnTx/>
                <a:uFillTx/>
                <a:latin typeface="Calibri" panose="020F0502020204030204"/>
                <a:ea typeface="+mj-ea"/>
                <a:cs typeface="+mj-cs"/>
              </a:rPr>
              <a:t>Financial Times Recognitions</a:t>
            </a:r>
          </a:p>
        </p:txBody>
      </p:sp>
      <p:sp>
        <p:nvSpPr>
          <p:cNvPr id="24" name="Rectangle 23">
            <a:extLst>
              <a:ext uri="{FF2B5EF4-FFF2-40B4-BE49-F238E27FC236}">
                <a16:creationId xmlns:a16="http://schemas.microsoft.com/office/drawing/2014/main" id="{76D946C6-B2A8-4814-BF69-B7B100F4C693}"/>
              </a:ext>
            </a:extLst>
          </p:cNvPr>
          <p:cNvSpPr/>
          <p:nvPr/>
        </p:nvSpPr>
        <p:spPr>
          <a:xfrm>
            <a:off x="-31259" y="-1"/>
            <a:ext cx="309701" cy="369332"/>
          </a:xfrm>
          <a:prstGeom prst="rect">
            <a:avLst/>
          </a:prstGeom>
        </p:spPr>
        <p:txBody>
          <a:bodyPr wrap="none">
            <a:spAutoFit/>
          </a:bodyPr>
          <a:lstStyle/>
          <a:p>
            <a:pPr algn="ctr"/>
            <a:r>
              <a:rPr lang="en-US" b="1" dirty="0">
                <a:solidFill>
                  <a:schemeClr val="bg1"/>
                </a:solidFill>
                <a:latin typeface="Acumin Pro" panose="020B0504020202020204" pitchFamily="34" charset="0"/>
              </a:rPr>
              <a:t>ii</a:t>
            </a:r>
          </a:p>
        </p:txBody>
      </p:sp>
    </p:spTree>
    <p:extLst>
      <p:ext uri="{BB962C8B-B14F-4D97-AF65-F5344CB8AC3E}">
        <p14:creationId xmlns:p14="http://schemas.microsoft.com/office/powerpoint/2010/main" val="42038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12</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RMD Optimization:</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$3,281,214</a:t>
            </a:r>
          </a:p>
        </p:txBody>
      </p:sp>
      <p:pic>
        <p:nvPicPr>
          <p:cNvPr id="8" name="Picture 7">
            <a:extLst>
              <a:ext uri="{FF2B5EF4-FFF2-40B4-BE49-F238E27FC236}">
                <a16:creationId xmlns:a16="http://schemas.microsoft.com/office/drawing/2014/main" id="{5BD64B57-E533-4770-A4A8-D2C9BC40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862ACB13-E147-41E2-A71B-6BFF3A8D7B38}"/>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C8ABE5B1-BA5E-4F5F-AEE3-2CA9589C438E}"/>
              </a:ext>
            </a:extLst>
          </p:cNvPr>
          <p:cNvSpPr/>
          <p:nvPr/>
        </p:nvSpPr>
        <p:spPr>
          <a:xfrm>
            <a:off x="10163" y="6400799"/>
            <a:ext cx="430439" cy="369332"/>
          </a:xfrm>
          <a:prstGeom prst="rect">
            <a:avLst/>
          </a:prstGeom>
        </p:spPr>
        <p:txBody>
          <a:bodyPr wrap="none">
            <a:spAutoFit/>
          </a:bodyPr>
          <a:lstStyle/>
          <a:p>
            <a:pPr algn="ctr"/>
            <a:r>
              <a:rPr lang="en-US" b="1" dirty="0">
                <a:solidFill>
                  <a:schemeClr val="bg1"/>
                </a:solidFill>
                <a:latin typeface="Acumin Pro" panose="020B0504020202020204" pitchFamily="34" charset="0"/>
              </a:rPr>
              <a:t>27</a:t>
            </a:r>
          </a:p>
        </p:txBody>
      </p:sp>
    </p:spTree>
    <p:extLst>
      <p:ext uri="{BB962C8B-B14F-4D97-AF65-F5344CB8AC3E}">
        <p14:creationId xmlns:p14="http://schemas.microsoft.com/office/powerpoint/2010/main" val="4689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RMD Optimization</a:t>
            </a:r>
            <a:br>
              <a:rPr lang="en-US" sz="3200" b="1" dirty="0">
                <a:latin typeface="Acumin Pro" panose="020B0504020202020204" pitchFamily="34" charset="0"/>
              </a:rPr>
            </a:br>
            <a:r>
              <a:rPr lang="en-US" sz="3200" b="1" dirty="0">
                <a:latin typeface="Acumin Pro" panose="020B0504020202020204" pitchFamily="34" charset="0"/>
              </a:rPr>
              <a:t>$3,281,214</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12</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900057" cy="2677656"/>
          </a:xfrm>
          <a:prstGeom prst="rect">
            <a:avLst/>
          </a:prstGeom>
          <a:noFill/>
        </p:spPr>
        <p:txBody>
          <a:bodyPr wrap="square" rtlCol="0">
            <a:spAutoFit/>
          </a:bodyPr>
          <a:lstStyle/>
          <a:p>
            <a:r>
              <a:rPr lang="en-US" sz="1400" dirty="0">
                <a:latin typeface="Acumin Pro Extra Light" panose="020B0304020202020204" pitchFamily="34" charset="0"/>
              </a:rPr>
              <a:t>Under current tax law, employees are not required to process Required Minimum Distributions (RMD’s) from their qualified accounts. We calculated the difference from not taking an RMD to be $3,281,214, which we see as a tremendous opportunity for retired PwC Partners.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The strategy is for you (as a retired PwC Partner) to work for Chicago Partners. You would roll over your qualified plan assets to the company’s profit-sharing plan.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From there, you can then avoid taking any RMD distributions because you are currently employed. You have complete authority over your account, and you can have it distributed at any time.</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C66D0039-B774-4AAC-B55F-D9C503D1AB95}"/>
              </a:ext>
            </a:extLst>
          </p:cNvPr>
          <p:cNvSpPr/>
          <p:nvPr/>
        </p:nvSpPr>
        <p:spPr>
          <a:xfrm>
            <a:off x="1603" y="6400799"/>
            <a:ext cx="447559" cy="369332"/>
          </a:xfrm>
          <a:prstGeom prst="rect">
            <a:avLst/>
          </a:prstGeom>
        </p:spPr>
        <p:txBody>
          <a:bodyPr wrap="none">
            <a:spAutoFit/>
          </a:bodyPr>
          <a:lstStyle/>
          <a:p>
            <a:pPr algn="ctr"/>
            <a:r>
              <a:rPr lang="en-US" b="1" dirty="0">
                <a:solidFill>
                  <a:schemeClr val="bg1"/>
                </a:solidFill>
                <a:latin typeface="Acumin Pro" panose="020B0504020202020204" pitchFamily="34" charset="0"/>
              </a:rPr>
              <a:t>28</a:t>
            </a:r>
          </a:p>
        </p:txBody>
      </p:sp>
    </p:spTree>
    <p:extLst>
      <p:ext uri="{BB962C8B-B14F-4D97-AF65-F5344CB8AC3E}">
        <p14:creationId xmlns:p14="http://schemas.microsoft.com/office/powerpoint/2010/main" val="24325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RMD Optimization</a:t>
            </a:r>
            <a:br>
              <a:rPr lang="en-US" sz="3200" b="1" dirty="0">
                <a:latin typeface="Acumin Pro" panose="020B0504020202020204" pitchFamily="34" charset="0"/>
              </a:rPr>
            </a:br>
            <a:r>
              <a:rPr lang="en-US" sz="3200" b="1" dirty="0">
                <a:latin typeface="Acumin Pro" panose="020B0504020202020204" pitchFamily="34" charset="0"/>
              </a:rPr>
              <a:t>$3,281,214</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12</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D4BDF241-7826-493B-B434-7667007D6758}"/>
              </a:ext>
            </a:extLst>
          </p:cNvPr>
          <p:cNvPicPr>
            <a:picLocks noChangeAspect="1"/>
          </p:cNvPicPr>
          <p:nvPr/>
        </p:nvPicPr>
        <p:blipFill>
          <a:blip r:embed="rId3"/>
          <a:stretch>
            <a:fillRect/>
          </a:stretch>
        </p:blipFill>
        <p:spPr>
          <a:xfrm>
            <a:off x="1810255" y="2424894"/>
            <a:ext cx="2662121" cy="3105149"/>
          </a:xfrm>
          <a:prstGeom prst="rect">
            <a:avLst/>
          </a:prstGeom>
        </p:spPr>
      </p:pic>
      <p:pic>
        <p:nvPicPr>
          <p:cNvPr id="4" name="Picture 3">
            <a:extLst>
              <a:ext uri="{FF2B5EF4-FFF2-40B4-BE49-F238E27FC236}">
                <a16:creationId xmlns:a16="http://schemas.microsoft.com/office/drawing/2014/main" id="{3DB67219-CCCF-4942-B226-842B6906C92F}"/>
              </a:ext>
            </a:extLst>
          </p:cNvPr>
          <p:cNvPicPr>
            <a:picLocks noChangeAspect="1"/>
          </p:cNvPicPr>
          <p:nvPr/>
        </p:nvPicPr>
        <p:blipFill>
          <a:blip r:embed="rId4"/>
          <a:stretch>
            <a:fillRect/>
          </a:stretch>
        </p:blipFill>
        <p:spPr>
          <a:xfrm>
            <a:off x="4730524" y="2011484"/>
            <a:ext cx="6486525" cy="3599539"/>
          </a:xfrm>
          <a:prstGeom prst="rect">
            <a:avLst/>
          </a:prstGeom>
        </p:spPr>
      </p:pic>
      <p:sp>
        <p:nvSpPr>
          <p:cNvPr id="10" name="Rectangle 9">
            <a:extLst>
              <a:ext uri="{FF2B5EF4-FFF2-40B4-BE49-F238E27FC236}">
                <a16:creationId xmlns:a16="http://schemas.microsoft.com/office/drawing/2014/main" id="{7F3E6C2A-138A-4F8A-A1AA-73022E5666E7}"/>
              </a:ext>
            </a:extLst>
          </p:cNvPr>
          <p:cNvSpPr/>
          <p:nvPr/>
        </p:nvSpPr>
        <p:spPr>
          <a:xfrm>
            <a:off x="1955" y="6400799"/>
            <a:ext cx="446854" cy="369332"/>
          </a:xfrm>
          <a:prstGeom prst="rect">
            <a:avLst/>
          </a:prstGeom>
        </p:spPr>
        <p:txBody>
          <a:bodyPr wrap="none">
            <a:spAutoFit/>
          </a:bodyPr>
          <a:lstStyle/>
          <a:p>
            <a:pPr algn="ctr"/>
            <a:r>
              <a:rPr lang="en-US" b="1" dirty="0">
                <a:solidFill>
                  <a:schemeClr val="bg1"/>
                </a:solidFill>
                <a:latin typeface="Acumin Pro" panose="020B0504020202020204" pitchFamily="34" charset="0"/>
              </a:rPr>
              <a:t>29</a:t>
            </a:r>
          </a:p>
        </p:txBody>
      </p:sp>
    </p:spTree>
    <p:extLst>
      <p:ext uri="{BB962C8B-B14F-4D97-AF65-F5344CB8AC3E}">
        <p14:creationId xmlns:p14="http://schemas.microsoft.com/office/powerpoint/2010/main" val="27006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RMD Optimization</a:t>
            </a:r>
            <a:br>
              <a:rPr lang="en-US" sz="3200" b="1" dirty="0">
                <a:latin typeface="Acumin Pro" panose="020B0504020202020204" pitchFamily="34" charset="0"/>
              </a:rPr>
            </a:br>
            <a:r>
              <a:rPr lang="en-US" sz="3200" b="1" dirty="0">
                <a:latin typeface="Acumin Pro" panose="020B0504020202020204" pitchFamily="34" charset="0"/>
              </a:rPr>
              <a:t>$3,281,214</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12</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A6AF7680-21C8-42CB-A8DA-5557C8414873}"/>
              </a:ext>
            </a:extLst>
          </p:cNvPr>
          <p:cNvPicPr>
            <a:picLocks noChangeAspect="1"/>
          </p:cNvPicPr>
          <p:nvPr/>
        </p:nvPicPr>
        <p:blipFill>
          <a:blip r:embed="rId3"/>
          <a:stretch>
            <a:fillRect/>
          </a:stretch>
        </p:blipFill>
        <p:spPr>
          <a:xfrm>
            <a:off x="4777466" y="1992463"/>
            <a:ext cx="6313472" cy="3560612"/>
          </a:xfrm>
          <a:prstGeom prst="rect">
            <a:avLst/>
          </a:prstGeom>
        </p:spPr>
      </p:pic>
      <p:pic>
        <p:nvPicPr>
          <p:cNvPr id="4" name="Picture 3">
            <a:extLst>
              <a:ext uri="{FF2B5EF4-FFF2-40B4-BE49-F238E27FC236}">
                <a16:creationId xmlns:a16="http://schemas.microsoft.com/office/drawing/2014/main" id="{0178EFCA-F42C-420E-978C-F62B604BACC8}"/>
              </a:ext>
            </a:extLst>
          </p:cNvPr>
          <p:cNvPicPr>
            <a:picLocks noChangeAspect="1"/>
          </p:cNvPicPr>
          <p:nvPr/>
        </p:nvPicPr>
        <p:blipFill>
          <a:blip r:embed="rId4"/>
          <a:stretch>
            <a:fillRect/>
          </a:stretch>
        </p:blipFill>
        <p:spPr>
          <a:xfrm>
            <a:off x="1810255" y="2672041"/>
            <a:ext cx="2473436" cy="2104027"/>
          </a:xfrm>
          <a:prstGeom prst="rect">
            <a:avLst/>
          </a:prstGeom>
        </p:spPr>
      </p:pic>
      <p:sp>
        <p:nvSpPr>
          <p:cNvPr id="10" name="Rectangle 9">
            <a:extLst>
              <a:ext uri="{FF2B5EF4-FFF2-40B4-BE49-F238E27FC236}">
                <a16:creationId xmlns:a16="http://schemas.microsoft.com/office/drawing/2014/main" id="{04A30188-2599-4C0F-A579-48F7B183D045}"/>
              </a:ext>
            </a:extLst>
          </p:cNvPr>
          <p:cNvSpPr/>
          <p:nvPr/>
        </p:nvSpPr>
        <p:spPr>
          <a:xfrm>
            <a:off x="448" y="6400799"/>
            <a:ext cx="449868" cy="369332"/>
          </a:xfrm>
          <a:prstGeom prst="rect">
            <a:avLst/>
          </a:prstGeom>
        </p:spPr>
        <p:txBody>
          <a:bodyPr wrap="none">
            <a:spAutoFit/>
          </a:bodyPr>
          <a:lstStyle/>
          <a:p>
            <a:pPr algn="ctr"/>
            <a:r>
              <a:rPr lang="en-US" b="1" dirty="0">
                <a:solidFill>
                  <a:schemeClr val="bg1"/>
                </a:solidFill>
                <a:latin typeface="Acumin Pro" panose="020B0504020202020204" pitchFamily="34" charset="0"/>
              </a:rPr>
              <a:t>30</a:t>
            </a:r>
          </a:p>
        </p:txBody>
      </p:sp>
    </p:spTree>
    <p:extLst>
      <p:ext uri="{BB962C8B-B14F-4D97-AF65-F5344CB8AC3E}">
        <p14:creationId xmlns:p14="http://schemas.microsoft.com/office/powerpoint/2010/main" val="15079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8" name="Picture 7">
            <a:extLst>
              <a:ext uri="{FF2B5EF4-FFF2-40B4-BE49-F238E27FC236}">
                <a16:creationId xmlns:a16="http://schemas.microsoft.com/office/drawing/2014/main" id="{5BD64B57-E533-4770-A4A8-D2C9BC408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862ACB13-E147-41E2-A71B-6BFF3A8D7B38}"/>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834976F7-4DBE-46D8-915C-89F0C8AA932A}"/>
              </a:ext>
            </a:extLst>
          </p:cNvPr>
          <p:cNvSpPr txBox="1"/>
          <p:nvPr/>
        </p:nvSpPr>
        <p:spPr>
          <a:xfrm>
            <a:off x="3257722" y="2133842"/>
            <a:ext cx="9801051" cy="1077218"/>
          </a:xfrm>
          <a:prstGeom prst="rect">
            <a:avLst/>
          </a:prstGeom>
          <a:noFill/>
        </p:spPr>
        <p:txBody>
          <a:bodyPr wrap="square" rtlCol="0">
            <a:spAutoFit/>
          </a:bodyPr>
          <a:lstStyle/>
          <a:p>
            <a:r>
              <a:rPr lang="en-US" sz="3200" dirty="0">
                <a:latin typeface="Acumin Pro Light" panose="020B0404020202020204" pitchFamily="34" charset="0"/>
              </a:rPr>
              <a:t>Congratulations on a great career &amp; successful retirement! </a:t>
            </a:r>
          </a:p>
        </p:txBody>
      </p:sp>
      <p:sp>
        <p:nvSpPr>
          <p:cNvPr id="11" name="TextBox 10">
            <a:extLst>
              <a:ext uri="{FF2B5EF4-FFF2-40B4-BE49-F238E27FC236}">
                <a16:creationId xmlns:a16="http://schemas.microsoft.com/office/drawing/2014/main" id="{E581B77C-C7EB-4EF6-BCAB-6BBEA7220F87}"/>
              </a:ext>
            </a:extLst>
          </p:cNvPr>
          <p:cNvSpPr txBox="1"/>
          <p:nvPr/>
        </p:nvSpPr>
        <p:spPr>
          <a:xfrm>
            <a:off x="3257722" y="3819540"/>
            <a:ext cx="8028264" cy="1754326"/>
          </a:xfrm>
          <a:prstGeom prst="rect">
            <a:avLst/>
          </a:prstGeom>
          <a:noFill/>
        </p:spPr>
        <p:txBody>
          <a:bodyPr wrap="square" rtlCol="0">
            <a:spAutoFit/>
          </a:bodyPr>
          <a:lstStyle/>
          <a:p>
            <a:r>
              <a:rPr lang="en-US" dirty="0">
                <a:latin typeface="Acumin Pro" panose="020B0504020202020204" pitchFamily="34" charset="0"/>
              </a:rPr>
              <a:t>To set up a complementary Portfolio X-Ray, please contact: </a:t>
            </a:r>
          </a:p>
          <a:p>
            <a:endParaRPr lang="en-US" dirty="0">
              <a:latin typeface="Acumin Pro" panose="020B0504020202020204" pitchFamily="34" charset="0"/>
            </a:endParaRPr>
          </a:p>
          <a:p>
            <a:r>
              <a:rPr lang="en-US" dirty="0">
                <a:latin typeface="Acumin Pro" panose="020B0504020202020204" pitchFamily="34" charset="0"/>
              </a:rPr>
              <a:t>Jim Hagedorn, CFA</a:t>
            </a:r>
          </a:p>
          <a:p>
            <a:r>
              <a:rPr lang="en-US" i="1" dirty="0">
                <a:latin typeface="Acumin Pro Extra Light" panose="020B0304020202020204" pitchFamily="34" charset="0"/>
              </a:rPr>
              <a:t>Founder &amp; Managing Partner</a:t>
            </a:r>
          </a:p>
          <a:p>
            <a:r>
              <a:rPr lang="en-US" dirty="0">
                <a:latin typeface="Acumin Pro Extra Light" panose="020B0304020202020204" pitchFamily="34" charset="0"/>
              </a:rPr>
              <a:t>Phone: (312) 284-6363</a:t>
            </a:r>
          </a:p>
          <a:p>
            <a:r>
              <a:rPr lang="en-US" dirty="0">
                <a:latin typeface="Acumin Pro Extra Light" panose="020B0304020202020204" pitchFamily="34" charset="0"/>
              </a:rPr>
              <a:t>jim@chicagopartnersllc.com</a:t>
            </a:r>
          </a:p>
        </p:txBody>
      </p:sp>
      <p:sp>
        <p:nvSpPr>
          <p:cNvPr id="12" name="TextBox 11">
            <a:extLst>
              <a:ext uri="{FF2B5EF4-FFF2-40B4-BE49-F238E27FC236}">
                <a16:creationId xmlns:a16="http://schemas.microsoft.com/office/drawing/2014/main" id="{7A83F07D-F6F1-494F-A8DA-77E3F765DB54}"/>
              </a:ext>
            </a:extLst>
          </p:cNvPr>
          <p:cNvSpPr txBox="1"/>
          <p:nvPr/>
        </p:nvSpPr>
        <p:spPr>
          <a:xfrm>
            <a:off x="3257722" y="605073"/>
            <a:ext cx="9801051" cy="707886"/>
          </a:xfrm>
          <a:prstGeom prst="rect">
            <a:avLst/>
          </a:prstGeom>
          <a:noFill/>
        </p:spPr>
        <p:txBody>
          <a:bodyPr wrap="square" rtlCol="0">
            <a:spAutoFit/>
          </a:bodyPr>
          <a:lstStyle/>
          <a:p>
            <a:r>
              <a:rPr lang="en-US" sz="4000" dirty="0">
                <a:latin typeface="Acumin Pro" panose="020B0504020202020204" pitchFamily="34" charset="0"/>
              </a:rPr>
              <a:t>Thank you for attending! </a:t>
            </a:r>
          </a:p>
        </p:txBody>
      </p:sp>
      <p:sp>
        <p:nvSpPr>
          <p:cNvPr id="13" name="Rectangle 12">
            <a:extLst>
              <a:ext uri="{FF2B5EF4-FFF2-40B4-BE49-F238E27FC236}">
                <a16:creationId xmlns:a16="http://schemas.microsoft.com/office/drawing/2014/main" id="{81955A78-FA71-45F1-8911-74C30E28736C}"/>
              </a:ext>
            </a:extLst>
          </p:cNvPr>
          <p:cNvSpPr/>
          <p:nvPr/>
        </p:nvSpPr>
        <p:spPr>
          <a:xfrm>
            <a:off x="23949" y="6400799"/>
            <a:ext cx="402867" cy="369332"/>
          </a:xfrm>
          <a:prstGeom prst="rect">
            <a:avLst/>
          </a:prstGeom>
        </p:spPr>
        <p:txBody>
          <a:bodyPr wrap="none">
            <a:spAutoFit/>
          </a:bodyPr>
          <a:lstStyle/>
          <a:p>
            <a:pPr algn="ctr"/>
            <a:r>
              <a:rPr lang="en-US" b="1" dirty="0">
                <a:solidFill>
                  <a:schemeClr val="bg1"/>
                </a:solidFill>
                <a:latin typeface="Acumin Pro" panose="020B0504020202020204" pitchFamily="34" charset="0"/>
              </a:rPr>
              <a:t>31</a:t>
            </a:r>
          </a:p>
        </p:txBody>
      </p:sp>
    </p:spTree>
    <p:extLst>
      <p:ext uri="{BB962C8B-B14F-4D97-AF65-F5344CB8AC3E}">
        <p14:creationId xmlns:p14="http://schemas.microsoft.com/office/powerpoint/2010/main" val="24943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01</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A Comprehensive</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Wealth Plan</a:t>
            </a:r>
          </a:p>
        </p:txBody>
      </p:sp>
      <p:pic>
        <p:nvPicPr>
          <p:cNvPr id="8" name="Picture 7">
            <a:extLst>
              <a:ext uri="{FF2B5EF4-FFF2-40B4-BE49-F238E27FC236}">
                <a16:creationId xmlns:a16="http://schemas.microsoft.com/office/drawing/2014/main" id="{41933D6A-C63F-48F9-8311-B50A44FF0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4EE9EDFD-C5B0-4BAC-BCF9-71435BC2584C}"/>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78A413AA-6FAF-4804-8FD0-99F293F644A8}"/>
              </a:ext>
            </a:extLst>
          </p:cNvPr>
          <p:cNvSpPr/>
          <p:nvPr/>
        </p:nvSpPr>
        <p:spPr>
          <a:xfrm>
            <a:off x="87363" y="6400799"/>
            <a:ext cx="276038" cy="369332"/>
          </a:xfrm>
          <a:prstGeom prst="rect">
            <a:avLst/>
          </a:prstGeom>
        </p:spPr>
        <p:txBody>
          <a:bodyPr wrap="none">
            <a:spAutoFit/>
          </a:bodyPr>
          <a:lstStyle/>
          <a:p>
            <a:pPr algn="ctr"/>
            <a:r>
              <a:rPr lang="en-US" b="1" dirty="0">
                <a:solidFill>
                  <a:schemeClr val="bg1"/>
                </a:solidFill>
                <a:latin typeface="Acumin Pro" panose="020B0504020202020204" pitchFamily="34" charset="0"/>
              </a:rPr>
              <a:t>1</a:t>
            </a:r>
          </a:p>
        </p:txBody>
      </p:sp>
    </p:spTree>
    <p:extLst>
      <p:ext uri="{BB962C8B-B14F-4D97-AF65-F5344CB8AC3E}">
        <p14:creationId xmlns:p14="http://schemas.microsoft.com/office/powerpoint/2010/main" val="14775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 Comprehensive </a:t>
            </a:r>
            <a:br>
              <a:rPr lang="en-US" sz="3200" b="1" dirty="0">
                <a:latin typeface="Acumin Pro" panose="020B0504020202020204" pitchFamily="34" charset="0"/>
              </a:rPr>
            </a:br>
            <a:r>
              <a:rPr lang="en-US" sz="3200" b="1" dirty="0">
                <a:latin typeface="Acumin Pro" panose="020B0504020202020204" pitchFamily="34" charset="0"/>
              </a:rPr>
              <a:t>Wealth Plan</a:t>
            </a:r>
          </a:p>
        </p:txBody>
      </p:sp>
      <p:cxnSp>
        <p:nvCxnSpPr>
          <p:cNvPr id="6" name="Straight Connector 5">
            <a:extLst>
              <a:ext uri="{FF2B5EF4-FFF2-40B4-BE49-F238E27FC236}">
                <a16:creationId xmlns:a16="http://schemas.microsoft.com/office/drawing/2014/main" id="{7A9F9749-6FF1-4B70-B6C9-E3B9AFA9311F}"/>
              </a:ext>
            </a:extLst>
          </p:cNvPr>
          <p:cNvCxnSpPr>
            <a:cxnSpLocks/>
            <a:stCxn id="4" idx="3"/>
          </p:cNvCxnSpPr>
          <p:nvPr/>
        </p:nvCxnSpPr>
        <p:spPr>
          <a:xfrm flipV="1">
            <a:off x="4760943" y="2486797"/>
            <a:ext cx="8440" cy="876591"/>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4BD67E-2257-4520-8FB5-C74368680716}"/>
              </a:ext>
            </a:extLst>
          </p:cNvPr>
          <p:cNvCxnSpPr>
            <a:cxnSpLocks/>
          </p:cNvCxnSpPr>
          <p:nvPr/>
        </p:nvCxnSpPr>
        <p:spPr>
          <a:xfrm flipV="1">
            <a:off x="4760944" y="3189945"/>
            <a:ext cx="1483852" cy="955730"/>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599628-3E0B-4636-A0A5-FD94A4D7B8A1}"/>
              </a:ext>
            </a:extLst>
          </p:cNvPr>
          <p:cNvCxnSpPr>
            <a:cxnSpLocks/>
          </p:cNvCxnSpPr>
          <p:nvPr/>
        </p:nvCxnSpPr>
        <p:spPr>
          <a:xfrm>
            <a:off x="4760944" y="4145674"/>
            <a:ext cx="1483852" cy="947031"/>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A88B09-35CB-4D5A-9FA3-CC1385BC6995}"/>
              </a:ext>
            </a:extLst>
          </p:cNvPr>
          <p:cNvCxnSpPr>
            <a:cxnSpLocks/>
          </p:cNvCxnSpPr>
          <p:nvPr/>
        </p:nvCxnSpPr>
        <p:spPr>
          <a:xfrm>
            <a:off x="4760944" y="4145674"/>
            <a:ext cx="0" cy="1738120"/>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C06C93-D315-41E9-95FE-952F56C294E8}"/>
              </a:ext>
            </a:extLst>
          </p:cNvPr>
          <p:cNvCxnSpPr>
            <a:cxnSpLocks/>
          </p:cNvCxnSpPr>
          <p:nvPr/>
        </p:nvCxnSpPr>
        <p:spPr>
          <a:xfrm rot="10800000" flipH="1" flipV="1">
            <a:off x="3285531" y="3189945"/>
            <a:ext cx="1483852" cy="955730"/>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5AF3617-90AA-4B71-878E-D519FF9B3DD1}"/>
              </a:ext>
            </a:extLst>
          </p:cNvPr>
          <p:cNvCxnSpPr>
            <a:cxnSpLocks/>
          </p:cNvCxnSpPr>
          <p:nvPr/>
        </p:nvCxnSpPr>
        <p:spPr>
          <a:xfrm rot="10800000" flipH="1">
            <a:off x="3285531" y="4145674"/>
            <a:ext cx="1483852" cy="947031"/>
          </a:xfrm>
          <a:prstGeom prst="line">
            <a:avLst/>
          </a:prstGeom>
          <a:ln w="19050">
            <a:solidFill>
              <a:srgbClr val="609B3F"/>
            </a:solidFill>
          </a:ln>
        </p:spPr>
        <p:style>
          <a:lnRef idx="1">
            <a:schemeClr val="accent1"/>
          </a:lnRef>
          <a:fillRef idx="0">
            <a:schemeClr val="accent1"/>
          </a:fillRef>
          <a:effectRef idx="0">
            <a:schemeClr val="accent1"/>
          </a:effectRef>
          <a:fontRef idx="minor">
            <a:schemeClr val="tx1"/>
          </a:fontRef>
        </p:style>
      </p:cxnSp>
      <p:sp>
        <p:nvSpPr>
          <p:cNvPr id="4" name="Hexagon 3">
            <a:extLst>
              <a:ext uri="{FF2B5EF4-FFF2-40B4-BE49-F238E27FC236}">
                <a16:creationId xmlns:a16="http://schemas.microsoft.com/office/drawing/2014/main" id="{E2C8D708-8CED-4C23-BDCF-1D67634A5A70}"/>
              </a:ext>
            </a:extLst>
          </p:cNvPr>
          <p:cNvSpPr/>
          <p:nvPr/>
        </p:nvSpPr>
        <p:spPr>
          <a:xfrm rot="5400000">
            <a:off x="3983483" y="3470624"/>
            <a:ext cx="1554920" cy="1340448"/>
          </a:xfrm>
          <a:prstGeom prst="hexagon">
            <a:avLst/>
          </a:prstGeom>
          <a:solidFill>
            <a:srgbClr val="8AC36B"/>
          </a:solidFill>
          <a:ln w="19050">
            <a:solidFill>
              <a:srgbClr val="609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8F784A1F-ADFC-4E1E-8A5D-828EFE58898E}"/>
              </a:ext>
            </a:extLst>
          </p:cNvPr>
          <p:cNvSpPr txBox="1"/>
          <p:nvPr/>
        </p:nvSpPr>
        <p:spPr>
          <a:xfrm>
            <a:off x="3581028" y="2696024"/>
            <a:ext cx="1019382" cy="523220"/>
          </a:xfrm>
          <a:prstGeom prst="rect">
            <a:avLst/>
          </a:prstGeom>
          <a:noFill/>
        </p:spPr>
        <p:txBody>
          <a:bodyPr wrap="square" rtlCol="0">
            <a:spAutoFit/>
          </a:bodyPr>
          <a:lstStyle/>
          <a:p>
            <a:pPr algn="ctr"/>
            <a:r>
              <a:rPr lang="en-US" sz="1400" dirty="0">
                <a:latin typeface="Acumin Pro Extra Light" panose="020B0304020202020204" pitchFamily="34" charset="0"/>
              </a:rPr>
              <a:t>Investment</a:t>
            </a:r>
          </a:p>
          <a:p>
            <a:pPr algn="ctr"/>
            <a:r>
              <a:rPr lang="en-US" sz="1400" dirty="0">
                <a:latin typeface="Acumin Pro Extra Light" panose="020B0304020202020204" pitchFamily="34" charset="0"/>
              </a:rPr>
              <a:t>Portfolio</a:t>
            </a:r>
          </a:p>
        </p:txBody>
      </p:sp>
      <p:sp>
        <p:nvSpPr>
          <p:cNvPr id="41" name="TextBox 40">
            <a:extLst>
              <a:ext uri="{FF2B5EF4-FFF2-40B4-BE49-F238E27FC236}">
                <a16:creationId xmlns:a16="http://schemas.microsoft.com/office/drawing/2014/main" id="{5D7FCF85-09B3-4647-BE21-0060C253E4C3}"/>
              </a:ext>
            </a:extLst>
          </p:cNvPr>
          <p:cNvSpPr txBox="1"/>
          <p:nvPr/>
        </p:nvSpPr>
        <p:spPr>
          <a:xfrm>
            <a:off x="4999831" y="2684572"/>
            <a:ext cx="862672" cy="523220"/>
          </a:xfrm>
          <a:prstGeom prst="rect">
            <a:avLst/>
          </a:prstGeom>
          <a:noFill/>
        </p:spPr>
        <p:txBody>
          <a:bodyPr wrap="square" rtlCol="0">
            <a:spAutoFit/>
          </a:bodyPr>
          <a:lstStyle/>
          <a:p>
            <a:pPr algn="ctr"/>
            <a:r>
              <a:rPr lang="en-US" sz="1400" dirty="0">
                <a:latin typeface="Acumin Pro Extra Light" panose="020B0304020202020204" pitchFamily="34" charset="0"/>
              </a:rPr>
              <a:t>Financial</a:t>
            </a:r>
          </a:p>
          <a:p>
            <a:pPr algn="ctr"/>
            <a:r>
              <a:rPr lang="en-US" sz="1400" dirty="0">
                <a:latin typeface="Acumin Pro Extra Light" panose="020B0304020202020204" pitchFamily="34" charset="0"/>
              </a:rPr>
              <a:t>Planning</a:t>
            </a:r>
          </a:p>
        </p:txBody>
      </p:sp>
      <p:sp>
        <p:nvSpPr>
          <p:cNvPr id="42" name="TextBox 41">
            <a:extLst>
              <a:ext uri="{FF2B5EF4-FFF2-40B4-BE49-F238E27FC236}">
                <a16:creationId xmlns:a16="http://schemas.microsoft.com/office/drawing/2014/main" id="{320AB956-3BB6-45DA-8EDD-98B3E68830FC}"/>
              </a:ext>
            </a:extLst>
          </p:cNvPr>
          <p:cNvSpPr txBox="1"/>
          <p:nvPr/>
        </p:nvSpPr>
        <p:spPr>
          <a:xfrm>
            <a:off x="5703812" y="3771516"/>
            <a:ext cx="1037463" cy="738664"/>
          </a:xfrm>
          <a:prstGeom prst="rect">
            <a:avLst/>
          </a:prstGeom>
          <a:noFill/>
        </p:spPr>
        <p:txBody>
          <a:bodyPr wrap="square" rtlCol="0">
            <a:spAutoFit/>
          </a:bodyPr>
          <a:lstStyle/>
          <a:p>
            <a:pPr algn="ctr"/>
            <a:r>
              <a:rPr lang="en-US" sz="1400" dirty="0">
                <a:latin typeface="Acumin Pro Extra Light" panose="020B0304020202020204" pitchFamily="34" charset="0"/>
              </a:rPr>
              <a:t>Centralized</a:t>
            </a:r>
          </a:p>
          <a:p>
            <a:pPr algn="ctr"/>
            <a:r>
              <a:rPr lang="en-US" sz="1400" dirty="0">
                <a:latin typeface="Acumin Pro Extra Light" panose="020B0304020202020204" pitchFamily="34" charset="0"/>
              </a:rPr>
              <a:t>Document</a:t>
            </a:r>
          </a:p>
          <a:p>
            <a:pPr algn="ctr"/>
            <a:r>
              <a:rPr lang="en-US" sz="1400" dirty="0">
                <a:latin typeface="Acumin Pro Extra Light" panose="020B0304020202020204" pitchFamily="34" charset="0"/>
              </a:rPr>
              <a:t>Storage</a:t>
            </a:r>
          </a:p>
        </p:txBody>
      </p:sp>
      <p:sp>
        <p:nvSpPr>
          <p:cNvPr id="43" name="TextBox 42">
            <a:extLst>
              <a:ext uri="{FF2B5EF4-FFF2-40B4-BE49-F238E27FC236}">
                <a16:creationId xmlns:a16="http://schemas.microsoft.com/office/drawing/2014/main" id="{45C6B444-9908-4A4D-9639-C98402C607A6}"/>
              </a:ext>
            </a:extLst>
          </p:cNvPr>
          <p:cNvSpPr txBox="1"/>
          <p:nvPr/>
        </p:nvSpPr>
        <p:spPr>
          <a:xfrm>
            <a:off x="2736365" y="3771762"/>
            <a:ext cx="1081450" cy="738664"/>
          </a:xfrm>
          <a:prstGeom prst="rect">
            <a:avLst/>
          </a:prstGeom>
          <a:noFill/>
        </p:spPr>
        <p:txBody>
          <a:bodyPr wrap="square" rtlCol="0">
            <a:spAutoFit/>
          </a:bodyPr>
          <a:lstStyle/>
          <a:p>
            <a:pPr algn="ctr"/>
            <a:r>
              <a:rPr lang="en-US" sz="1400" dirty="0">
                <a:latin typeface="Acumin Pro Extra Light" panose="020B0304020202020204" pitchFamily="34" charset="0"/>
              </a:rPr>
              <a:t>Customized</a:t>
            </a:r>
          </a:p>
          <a:p>
            <a:pPr algn="ctr"/>
            <a:r>
              <a:rPr lang="en-US" sz="1400" dirty="0">
                <a:latin typeface="Acumin Pro Extra Light" panose="020B0304020202020204" pitchFamily="34" charset="0"/>
              </a:rPr>
              <a:t>Reporting</a:t>
            </a:r>
          </a:p>
          <a:p>
            <a:pPr algn="ctr"/>
            <a:r>
              <a:rPr lang="en-US" sz="1400" dirty="0">
                <a:latin typeface="Acumin Pro Extra Light" panose="020B0304020202020204" pitchFamily="34" charset="0"/>
              </a:rPr>
              <a:t>System</a:t>
            </a:r>
          </a:p>
        </p:txBody>
      </p:sp>
      <p:sp>
        <p:nvSpPr>
          <p:cNvPr id="44" name="TextBox 43">
            <a:extLst>
              <a:ext uri="{FF2B5EF4-FFF2-40B4-BE49-F238E27FC236}">
                <a16:creationId xmlns:a16="http://schemas.microsoft.com/office/drawing/2014/main" id="{33835FEB-3ABA-44A9-AAEA-01A79003481D}"/>
              </a:ext>
            </a:extLst>
          </p:cNvPr>
          <p:cNvSpPr txBox="1"/>
          <p:nvPr/>
        </p:nvSpPr>
        <p:spPr>
          <a:xfrm>
            <a:off x="3560638" y="5014734"/>
            <a:ext cx="1060162" cy="523220"/>
          </a:xfrm>
          <a:prstGeom prst="rect">
            <a:avLst/>
          </a:prstGeom>
          <a:noFill/>
        </p:spPr>
        <p:txBody>
          <a:bodyPr wrap="square" rtlCol="0">
            <a:spAutoFit/>
          </a:bodyPr>
          <a:lstStyle/>
          <a:p>
            <a:pPr algn="ctr"/>
            <a:r>
              <a:rPr lang="en-US" sz="1400" dirty="0">
                <a:latin typeface="Acumin Pro Extra Light" panose="020B0304020202020204" pitchFamily="34" charset="0"/>
              </a:rPr>
              <a:t>Tax</a:t>
            </a:r>
          </a:p>
          <a:p>
            <a:pPr algn="ctr"/>
            <a:r>
              <a:rPr lang="en-US" sz="1400" dirty="0">
                <a:latin typeface="Acumin Pro Extra Light" panose="020B0304020202020204" pitchFamily="34" charset="0"/>
              </a:rPr>
              <a:t>Preparation</a:t>
            </a:r>
          </a:p>
        </p:txBody>
      </p:sp>
      <p:sp>
        <p:nvSpPr>
          <p:cNvPr id="45" name="TextBox 44">
            <a:extLst>
              <a:ext uri="{FF2B5EF4-FFF2-40B4-BE49-F238E27FC236}">
                <a16:creationId xmlns:a16="http://schemas.microsoft.com/office/drawing/2014/main" id="{9CCD82BD-1F5E-441A-BC93-318F15EFB96C}"/>
              </a:ext>
            </a:extLst>
          </p:cNvPr>
          <p:cNvSpPr txBox="1"/>
          <p:nvPr/>
        </p:nvSpPr>
        <p:spPr>
          <a:xfrm>
            <a:off x="5077048" y="5004081"/>
            <a:ext cx="851643" cy="523220"/>
          </a:xfrm>
          <a:prstGeom prst="rect">
            <a:avLst/>
          </a:prstGeom>
          <a:noFill/>
        </p:spPr>
        <p:txBody>
          <a:bodyPr wrap="square" rtlCol="0">
            <a:spAutoFit/>
          </a:bodyPr>
          <a:lstStyle/>
          <a:p>
            <a:pPr algn="ctr"/>
            <a:r>
              <a:rPr lang="en-US" sz="1400" dirty="0">
                <a:latin typeface="Acumin Pro Extra Light" panose="020B0304020202020204" pitchFamily="34" charset="0"/>
              </a:rPr>
              <a:t>Estate</a:t>
            </a:r>
          </a:p>
          <a:p>
            <a:pPr algn="ctr"/>
            <a:r>
              <a:rPr lang="en-US" sz="1400" dirty="0">
                <a:latin typeface="Acumin Pro Extra Light" panose="020B0304020202020204" pitchFamily="34" charset="0"/>
              </a:rPr>
              <a:t>Planning</a:t>
            </a:r>
          </a:p>
        </p:txBody>
      </p:sp>
      <p:sp>
        <p:nvSpPr>
          <p:cNvPr id="48" name="TextBox 47">
            <a:extLst>
              <a:ext uri="{FF2B5EF4-FFF2-40B4-BE49-F238E27FC236}">
                <a16:creationId xmlns:a16="http://schemas.microsoft.com/office/drawing/2014/main" id="{E7A06028-EED1-4EFE-A962-C9D24483AD7C}"/>
              </a:ext>
            </a:extLst>
          </p:cNvPr>
          <p:cNvSpPr txBox="1"/>
          <p:nvPr/>
        </p:nvSpPr>
        <p:spPr>
          <a:xfrm>
            <a:off x="4314603" y="3848460"/>
            <a:ext cx="892680" cy="584775"/>
          </a:xfrm>
          <a:prstGeom prst="rect">
            <a:avLst/>
          </a:prstGeom>
          <a:noFill/>
        </p:spPr>
        <p:txBody>
          <a:bodyPr wrap="square" rtlCol="0">
            <a:spAutoFit/>
          </a:bodyPr>
          <a:lstStyle/>
          <a:p>
            <a:pPr algn="ctr"/>
            <a:r>
              <a:rPr lang="en-US" sz="1600" b="1" dirty="0">
                <a:solidFill>
                  <a:schemeClr val="bg1"/>
                </a:solidFill>
                <a:latin typeface="Acumin Pro" panose="020B0504020202020204" pitchFamily="34" charset="0"/>
              </a:rPr>
              <a:t>Your</a:t>
            </a:r>
          </a:p>
          <a:p>
            <a:pPr algn="ctr"/>
            <a:r>
              <a:rPr lang="en-US" sz="1600" b="1" dirty="0">
                <a:solidFill>
                  <a:schemeClr val="bg1"/>
                </a:solidFill>
                <a:latin typeface="Acumin Pro" panose="020B0504020202020204" pitchFamily="34" charset="0"/>
              </a:rPr>
              <a:t>Wealth</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01</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5041445" cy="523220"/>
          </a:xfrm>
          <a:prstGeom prst="rect">
            <a:avLst/>
          </a:prstGeom>
          <a:noFill/>
        </p:spPr>
        <p:txBody>
          <a:bodyPr wrap="none" rtlCol="0">
            <a:spAutoFit/>
          </a:bodyPr>
          <a:lstStyle/>
          <a:p>
            <a:r>
              <a:rPr lang="en-US" sz="1400" dirty="0">
                <a:latin typeface="Acumin Pro Extra Light" panose="020B0304020202020204" pitchFamily="34" charset="0"/>
              </a:rPr>
              <a:t>Developing a comprehensive wealth plan aligns all the separate </a:t>
            </a:r>
          </a:p>
          <a:p>
            <a:r>
              <a:rPr lang="en-US" sz="1400" dirty="0">
                <a:latin typeface="Acumin Pro Extra Light" panose="020B0304020202020204" pitchFamily="34" charset="0"/>
              </a:rPr>
              <a:t>parts of your financial life toward your most important goal.</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7F55E80-C355-47F0-A027-C67BD7C155C1}"/>
              </a:ext>
            </a:extLst>
          </p:cNvPr>
          <p:cNvSpPr txBox="1"/>
          <p:nvPr/>
        </p:nvSpPr>
        <p:spPr>
          <a:xfrm>
            <a:off x="7575756" y="3665932"/>
            <a:ext cx="3595600" cy="584775"/>
          </a:xfrm>
          <a:prstGeom prst="rect">
            <a:avLst/>
          </a:prstGeom>
          <a:noFill/>
        </p:spPr>
        <p:txBody>
          <a:bodyPr wrap="none" rtlCol="0">
            <a:spAutoFit/>
          </a:bodyPr>
          <a:lstStyle/>
          <a:p>
            <a:pPr algn="ctr"/>
            <a:r>
              <a:rPr lang="en-US" i="1" dirty="0">
                <a:latin typeface="Acumin Pro Extra Light" panose="020B0304020202020204" pitchFamily="34" charset="0"/>
              </a:rPr>
              <a:t>“A goal without a plan is just a wish”</a:t>
            </a:r>
          </a:p>
          <a:p>
            <a:pPr algn="ctr"/>
            <a:r>
              <a:rPr lang="en-US" sz="1400" dirty="0">
                <a:latin typeface="Acumin Pro Extra Light" panose="020B0304020202020204" pitchFamily="34" charset="0"/>
              </a:rPr>
              <a:t>- Antoine de Saint-Exupery</a:t>
            </a:r>
          </a:p>
        </p:txBody>
      </p:sp>
      <p:sp>
        <p:nvSpPr>
          <p:cNvPr id="24" name="Rectangle 23">
            <a:extLst>
              <a:ext uri="{FF2B5EF4-FFF2-40B4-BE49-F238E27FC236}">
                <a16:creationId xmlns:a16="http://schemas.microsoft.com/office/drawing/2014/main" id="{3064D5D3-83CA-4231-A318-C716D62EB371}"/>
              </a:ext>
            </a:extLst>
          </p:cNvPr>
          <p:cNvSpPr/>
          <p:nvPr/>
        </p:nvSpPr>
        <p:spPr>
          <a:xfrm>
            <a:off x="68929" y="6400799"/>
            <a:ext cx="312906" cy="369332"/>
          </a:xfrm>
          <a:prstGeom prst="rect">
            <a:avLst/>
          </a:prstGeom>
        </p:spPr>
        <p:txBody>
          <a:bodyPr wrap="none">
            <a:spAutoFit/>
          </a:bodyPr>
          <a:lstStyle/>
          <a:p>
            <a:pPr algn="ctr"/>
            <a:r>
              <a:rPr lang="en-US" b="1" dirty="0">
                <a:solidFill>
                  <a:schemeClr val="bg1"/>
                </a:solidFill>
                <a:latin typeface="Acumin Pro" panose="020B0504020202020204" pitchFamily="34" charset="0"/>
              </a:rPr>
              <a:t>2</a:t>
            </a:r>
          </a:p>
        </p:txBody>
      </p:sp>
    </p:spTree>
    <p:extLst>
      <p:ext uri="{BB962C8B-B14F-4D97-AF65-F5344CB8AC3E}">
        <p14:creationId xmlns:p14="http://schemas.microsoft.com/office/powerpoint/2010/main" val="228426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A Comprehensive </a:t>
            </a:r>
            <a:br>
              <a:rPr lang="en-US" sz="3200" b="1" dirty="0">
                <a:latin typeface="Acumin Pro" panose="020B0504020202020204" pitchFamily="34" charset="0"/>
              </a:rPr>
            </a:br>
            <a:r>
              <a:rPr lang="en-US" sz="3200" b="1" dirty="0">
                <a:latin typeface="Acumin Pro" panose="020B0504020202020204" pitchFamily="34" charset="0"/>
              </a:rPr>
              <a:t>Wealth Plan</a:t>
            </a:r>
          </a:p>
        </p:txBody>
      </p:sp>
      <p:sp>
        <p:nvSpPr>
          <p:cNvPr id="4" name="Hexagon 3">
            <a:extLst>
              <a:ext uri="{FF2B5EF4-FFF2-40B4-BE49-F238E27FC236}">
                <a16:creationId xmlns:a16="http://schemas.microsoft.com/office/drawing/2014/main" id="{E2C8D708-8CED-4C23-BDCF-1D67634A5A70}"/>
              </a:ext>
            </a:extLst>
          </p:cNvPr>
          <p:cNvSpPr/>
          <p:nvPr/>
        </p:nvSpPr>
        <p:spPr>
          <a:xfrm rot="5400000">
            <a:off x="3514102" y="3391251"/>
            <a:ext cx="1554920" cy="1340448"/>
          </a:xfrm>
          <a:prstGeom prst="hexagon">
            <a:avLst/>
          </a:prstGeom>
          <a:solidFill>
            <a:srgbClr val="8AC36B"/>
          </a:solidFill>
          <a:ln w="19050">
            <a:solidFill>
              <a:srgbClr val="609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7A06028-EED1-4EFE-A962-C9D24483AD7C}"/>
              </a:ext>
            </a:extLst>
          </p:cNvPr>
          <p:cNvSpPr txBox="1"/>
          <p:nvPr/>
        </p:nvSpPr>
        <p:spPr>
          <a:xfrm>
            <a:off x="3845222" y="3753490"/>
            <a:ext cx="892680" cy="584775"/>
          </a:xfrm>
          <a:prstGeom prst="rect">
            <a:avLst/>
          </a:prstGeom>
          <a:noFill/>
        </p:spPr>
        <p:txBody>
          <a:bodyPr wrap="square" rtlCol="0">
            <a:spAutoFit/>
          </a:bodyPr>
          <a:lstStyle/>
          <a:p>
            <a:pPr algn="ctr"/>
            <a:r>
              <a:rPr lang="en-US" sz="1600" b="1" dirty="0">
                <a:solidFill>
                  <a:schemeClr val="bg1"/>
                </a:solidFill>
                <a:latin typeface="Acumin Pro" panose="020B0504020202020204" pitchFamily="34" charset="0"/>
              </a:rPr>
              <a:t>Your</a:t>
            </a:r>
          </a:p>
          <a:p>
            <a:pPr algn="ctr"/>
            <a:r>
              <a:rPr lang="en-US" sz="1600" b="1" dirty="0">
                <a:solidFill>
                  <a:schemeClr val="bg1"/>
                </a:solidFill>
                <a:latin typeface="Acumin Pro" panose="020B0504020202020204" pitchFamily="34" charset="0"/>
              </a:rPr>
              <a:t>Wealth</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01</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6682470" cy="523220"/>
          </a:xfrm>
          <a:prstGeom prst="rect">
            <a:avLst/>
          </a:prstGeom>
          <a:noFill/>
        </p:spPr>
        <p:txBody>
          <a:bodyPr wrap="none" rtlCol="0">
            <a:spAutoFit/>
          </a:bodyPr>
          <a:lstStyle/>
          <a:p>
            <a:r>
              <a:rPr lang="en-US" sz="1400" dirty="0">
                <a:latin typeface="Acumin Pro Extra Light" panose="020B0304020202020204" pitchFamily="34" charset="0"/>
              </a:rPr>
              <a:t>Each person has his or her own unique financial goals and objectives.</a:t>
            </a:r>
          </a:p>
          <a:p>
            <a:r>
              <a:rPr lang="en-US" sz="1400" dirty="0">
                <a:latin typeface="Acumin Pro Extra Light" panose="020B0304020202020204" pitchFamily="34" charset="0"/>
              </a:rPr>
              <a:t>Chicago Partners builds a wealth plan customized to reach those goals and objectives.</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28" name="Hexagon 27">
            <a:extLst>
              <a:ext uri="{FF2B5EF4-FFF2-40B4-BE49-F238E27FC236}">
                <a16:creationId xmlns:a16="http://schemas.microsoft.com/office/drawing/2014/main" id="{DEFE9EEB-6336-46BB-B17B-8CDD5FBACF1E}"/>
              </a:ext>
            </a:extLst>
          </p:cNvPr>
          <p:cNvSpPr/>
          <p:nvPr/>
        </p:nvSpPr>
        <p:spPr>
          <a:xfrm rot="5400000">
            <a:off x="7793203" y="3384305"/>
            <a:ext cx="1554920" cy="1340448"/>
          </a:xfrm>
          <a:prstGeom prst="hexagon">
            <a:avLst/>
          </a:prstGeom>
          <a:solidFill>
            <a:srgbClr val="8AC36B"/>
          </a:solidFill>
          <a:ln w="19050">
            <a:solidFill>
              <a:srgbClr val="609B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365F87A-AFC4-42F9-8CAD-C9B37B02D1D2}"/>
              </a:ext>
            </a:extLst>
          </p:cNvPr>
          <p:cNvSpPr txBox="1"/>
          <p:nvPr/>
        </p:nvSpPr>
        <p:spPr>
          <a:xfrm>
            <a:off x="7900439" y="3630380"/>
            <a:ext cx="1340448" cy="830997"/>
          </a:xfrm>
          <a:prstGeom prst="rect">
            <a:avLst/>
          </a:prstGeom>
          <a:noFill/>
        </p:spPr>
        <p:txBody>
          <a:bodyPr wrap="square" rtlCol="0">
            <a:spAutoFit/>
          </a:bodyPr>
          <a:lstStyle/>
          <a:p>
            <a:pPr algn="ctr"/>
            <a:r>
              <a:rPr lang="en-US" sz="1600" b="1" dirty="0">
                <a:solidFill>
                  <a:schemeClr val="bg1"/>
                </a:solidFill>
                <a:latin typeface="Acumin Pro" panose="020B0504020202020204" pitchFamily="34" charset="0"/>
              </a:rPr>
              <a:t>Goals</a:t>
            </a:r>
          </a:p>
          <a:p>
            <a:pPr algn="ctr"/>
            <a:r>
              <a:rPr lang="en-US" sz="1600" b="1" dirty="0">
                <a:solidFill>
                  <a:schemeClr val="bg1"/>
                </a:solidFill>
                <a:latin typeface="Acumin Pro" panose="020B0504020202020204" pitchFamily="34" charset="0"/>
              </a:rPr>
              <a:t>&amp;</a:t>
            </a:r>
          </a:p>
          <a:p>
            <a:pPr algn="ctr"/>
            <a:r>
              <a:rPr lang="en-US" sz="1600" b="1" dirty="0">
                <a:solidFill>
                  <a:schemeClr val="bg1"/>
                </a:solidFill>
                <a:latin typeface="Acumin Pro" panose="020B0504020202020204" pitchFamily="34" charset="0"/>
              </a:rPr>
              <a:t>Objectives</a:t>
            </a:r>
          </a:p>
        </p:txBody>
      </p:sp>
      <p:cxnSp>
        <p:nvCxnSpPr>
          <p:cNvPr id="39" name="Straight Arrow Connector 38">
            <a:extLst>
              <a:ext uri="{FF2B5EF4-FFF2-40B4-BE49-F238E27FC236}">
                <a16:creationId xmlns:a16="http://schemas.microsoft.com/office/drawing/2014/main" id="{9910A02D-BB42-4626-A6BB-3CEEFD47515A}"/>
              </a:ext>
            </a:extLst>
          </p:cNvPr>
          <p:cNvCxnSpPr/>
          <p:nvPr/>
        </p:nvCxnSpPr>
        <p:spPr>
          <a:xfrm>
            <a:off x="5305425" y="4061475"/>
            <a:ext cx="2209800"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20427CD-381C-4099-8A78-6774C7291BDD}"/>
              </a:ext>
            </a:extLst>
          </p:cNvPr>
          <p:cNvSpPr txBox="1"/>
          <p:nvPr/>
        </p:nvSpPr>
        <p:spPr>
          <a:xfrm>
            <a:off x="5397868" y="4120236"/>
            <a:ext cx="2024913" cy="430887"/>
          </a:xfrm>
          <a:prstGeom prst="rect">
            <a:avLst/>
          </a:prstGeom>
          <a:noFill/>
        </p:spPr>
        <p:txBody>
          <a:bodyPr wrap="none" rtlCol="0">
            <a:spAutoFit/>
          </a:bodyPr>
          <a:lstStyle/>
          <a:p>
            <a:pPr algn="ctr"/>
            <a:r>
              <a:rPr lang="en-US" sz="1100" dirty="0">
                <a:latin typeface="Acumin Pro Extra Light" panose="020B0304020202020204" pitchFamily="34" charset="0"/>
              </a:rPr>
              <a:t>Completely customized to your</a:t>
            </a:r>
          </a:p>
          <a:p>
            <a:pPr algn="ctr"/>
            <a:r>
              <a:rPr lang="en-US" sz="1100" dirty="0">
                <a:latin typeface="Acumin Pro Extra Light" panose="020B0304020202020204" pitchFamily="34" charset="0"/>
              </a:rPr>
              <a:t>goals and objectives</a:t>
            </a:r>
          </a:p>
        </p:txBody>
      </p:sp>
      <p:sp>
        <p:nvSpPr>
          <p:cNvPr id="15" name="Rectangle 14">
            <a:extLst>
              <a:ext uri="{FF2B5EF4-FFF2-40B4-BE49-F238E27FC236}">
                <a16:creationId xmlns:a16="http://schemas.microsoft.com/office/drawing/2014/main" id="{FEA478D6-7EA6-41EF-8806-82E40D3308E0}"/>
              </a:ext>
            </a:extLst>
          </p:cNvPr>
          <p:cNvSpPr/>
          <p:nvPr/>
        </p:nvSpPr>
        <p:spPr>
          <a:xfrm>
            <a:off x="68929" y="6400799"/>
            <a:ext cx="312906" cy="369332"/>
          </a:xfrm>
          <a:prstGeom prst="rect">
            <a:avLst/>
          </a:prstGeom>
        </p:spPr>
        <p:txBody>
          <a:bodyPr wrap="none">
            <a:spAutoFit/>
          </a:bodyPr>
          <a:lstStyle/>
          <a:p>
            <a:pPr algn="ctr"/>
            <a:r>
              <a:rPr lang="en-US" b="1" dirty="0">
                <a:solidFill>
                  <a:schemeClr val="bg1"/>
                </a:solidFill>
                <a:latin typeface="Acumin Pro" panose="020B0504020202020204" pitchFamily="34" charset="0"/>
              </a:rPr>
              <a:t>3</a:t>
            </a:r>
          </a:p>
        </p:txBody>
      </p:sp>
    </p:spTree>
    <p:extLst>
      <p:ext uri="{BB962C8B-B14F-4D97-AF65-F5344CB8AC3E}">
        <p14:creationId xmlns:p14="http://schemas.microsoft.com/office/powerpoint/2010/main" val="9118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A30CB-1009-4E69-A7B0-BEB661BDF34F}"/>
              </a:ext>
            </a:extLst>
          </p:cNvPr>
          <p:cNvSpPr/>
          <p:nvPr/>
        </p:nvSpPr>
        <p:spPr>
          <a:xfrm>
            <a:off x="0" y="0"/>
            <a:ext cx="306198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4" name="TextBox 3">
            <a:extLst>
              <a:ext uri="{FF2B5EF4-FFF2-40B4-BE49-F238E27FC236}">
                <a16:creationId xmlns:a16="http://schemas.microsoft.com/office/drawing/2014/main" id="{441C46AD-1665-46B0-AD3B-C061D30FD205}"/>
              </a:ext>
            </a:extLst>
          </p:cNvPr>
          <p:cNvSpPr txBox="1"/>
          <p:nvPr/>
        </p:nvSpPr>
        <p:spPr>
          <a:xfrm>
            <a:off x="1057013" y="1680286"/>
            <a:ext cx="2550253" cy="1323439"/>
          </a:xfrm>
          <a:prstGeom prst="rect">
            <a:avLst/>
          </a:prstGeom>
          <a:noFill/>
        </p:spPr>
        <p:txBody>
          <a:bodyPr wrap="square" rtlCol="0">
            <a:spAutoFit/>
          </a:bodyPr>
          <a:lstStyle/>
          <a:p>
            <a:pPr algn="ctr"/>
            <a:r>
              <a:rPr lang="en-US" sz="8000" b="1" dirty="0">
                <a:solidFill>
                  <a:schemeClr val="bg1"/>
                </a:solidFill>
                <a:latin typeface="Acumin Pro" panose="020B0504020202020204" pitchFamily="34" charset="0"/>
              </a:rPr>
              <a:t>02</a:t>
            </a:r>
          </a:p>
        </p:txBody>
      </p:sp>
      <p:sp>
        <p:nvSpPr>
          <p:cNvPr id="6" name="TextBox 5">
            <a:extLst>
              <a:ext uri="{FF2B5EF4-FFF2-40B4-BE49-F238E27FC236}">
                <a16:creationId xmlns:a16="http://schemas.microsoft.com/office/drawing/2014/main" id="{265B0926-AAC3-40FE-B153-0007406AA37C}"/>
              </a:ext>
            </a:extLst>
          </p:cNvPr>
          <p:cNvSpPr txBox="1"/>
          <p:nvPr/>
        </p:nvSpPr>
        <p:spPr>
          <a:xfrm>
            <a:off x="3257724" y="1880340"/>
            <a:ext cx="8028264" cy="923330"/>
          </a:xfrm>
          <a:prstGeom prst="rect">
            <a:avLst/>
          </a:prstGeom>
          <a:noFill/>
        </p:spPr>
        <p:txBody>
          <a:bodyPr wrap="square" rtlCol="0">
            <a:spAutoFit/>
          </a:bodyPr>
          <a:lstStyle/>
          <a:p>
            <a:r>
              <a:rPr lang="en-US" sz="5400" dirty="0">
                <a:latin typeface="Acumin Pro Light" panose="020B0404020202020204" pitchFamily="34" charset="0"/>
              </a:rPr>
              <a:t>Your Balance Sheet:</a:t>
            </a:r>
          </a:p>
        </p:txBody>
      </p:sp>
      <p:sp>
        <p:nvSpPr>
          <p:cNvPr id="7" name="TextBox 6">
            <a:extLst>
              <a:ext uri="{FF2B5EF4-FFF2-40B4-BE49-F238E27FC236}">
                <a16:creationId xmlns:a16="http://schemas.microsoft.com/office/drawing/2014/main" id="{341661E8-BFD8-447A-8CF8-25C0EC1FFBBC}"/>
              </a:ext>
            </a:extLst>
          </p:cNvPr>
          <p:cNvSpPr txBox="1"/>
          <p:nvPr/>
        </p:nvSpPr>
        <p:spPr>
          <a:xfrm>
            <a:off x="3257724" y="2803670"/>
            <a:ext cx="8028264" cy="923330"/>
          </a:xfrm>
          <a:prstGeom prst="rect">
            <a:avLst/>
          </a:prstGeom>
          <a:noFill/>
        </p:spPr>
        <p:txBody>
          <a:bodyPr wrap="square" rtlCol="0">
            <a:spAutoFit/>
          </a:bodyPr>
          <a:lstStyle/>
          <a:p>
            <a:r>
              <a:rPr lang="en-US" sz="5400" b="1" dirty="0">
                <a:latin typeface="Acumin Pro" panose="020B0504020202020204" pitchFamily="34" charset="0"/>
              </a:rPr>
              <a:t>Organized &amp; Centralized</a:t>
            </a:r>
          </a:p>
        </p:txBody>
      </p:sp>
      <p:pic>
        <p:nvPicPr>
          <p:cNvPr id="8" name="Picture 7">
            <a:extLst>
              <a:ext uri="{FF2B5EF4-FFF2-40B4-BE49-F238E27FC236}">
                <a16:creationId xmlns:a16="http://schemas.microsoft.com/office/drawing/2014/main" id="{42D3A3DB-1E58-4966-B7BD-FC1366F9C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9" name="Straight Connector 8">
            <a:extLst>
              <a:ext uri="{FF2B5EF4-FFF2-40B4-BE49-F238E27FC236}">
                <a16:creationId xmlns:a16="http://schemas.microsoft.com/office/drawing/2014/main" id="{44E7868B-3F10-4951-9EB2-C9756D580D29}"/>
              </a:ext>
            </a:extLst>
          </p:cNvPr>
          <p:cNvCxnSpPr>
            <a:cxnSpLocks/>
          </p:cNvCxnSpPr>
          <p:nvPr/>
        </p:nvCxnSpPr>
        <p:spPr>
          <a:xfrm>
            <a:off x="3431097" y="6400800"/>
            <a:ext cx="4957894"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5ACFE1BB-40E8-4981-916C-ACCB5E1F6B93}"/>
              </a:ext>
            </a:extLst>
          </p:cNvPr>
          <p:cNvSpPr/>
          <p:nvPr/>
        </p:nvSpPr>
        <p:spPr>
          <a:xfrm>
            <a:off x="68127" y="6400799"/>
            <a:ext cx="314510" cy="369332"/>
          </a:xfrm>
          <a:prstGeom prst="rect">
            <a:avLst/>
          </a:prstGeom>
        </p:spPr>
        <p:txBody>
          <a:bodyPr wrap="none">
            <a:spAutoFit/>
          </a:bodyPr>
          <a:lstStyle/>
          <a:p>
            <a:pPr algn="ctr"/>
            <a:r>
              <a:rPr lang="en-US" b="1" dirty="0">
                <a:solidFill>
                  <a:schemeClr val="bg1"/>
                </a:solidFill>
                <a:latin typeface="Acumin Pro" panose="020B0504020202020204" pitchFamily="34" charset="0"/>
              </a:rPr>
              <a:t>4</a:t>
            </a:r>
          </a:p>
        </p:txBody>
      </p:sp>
    </p:spTree>
    <p:extLst>
      <p:ext uri="{BB962C8B-B14F-4D97-AF65-F5344CB8AC3E}">
        <p14:creationId xmlns:p14="http://schemas.microsoft.com/office/powerpoint/2010/main" val="17885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Your Balance Sheet</a:t>
            </a:r>
            <a:br>
              <a:rPr lang="en-US" sz="3200" b="1" dirty="0">
                <a:latin typeface="Acumin Pro" panose="020B0504020202020204" pitchFamily="34" charset="0"/>
              </a:rPr>
            </a:br>
            <a:r>
              <a:rPr lang="en-US" sz="3200" b="1" dirty="0">
                <a:latin typeface="Acumin Pro" panose="020B0504020202020204" pitchFamily="34" charset="0"/>
              </a:rPr>
              <a:t>Organized &amp; Centralized</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02</a:t>
            </a:r>
          </a:p>
        </p:txBody>
      </p:sp>
      <p:sp>
        <p:nvSpPr>
          <p:cNvPr id="56" name="TextBox 55">
            <a:extLst>
              <a:ext uri="{FF2B5EF4-FFF2-40B4-BE49-F238E27FC236}">
                <a16:creationId xmlns:a16="http://schemas.microsoft.com/office/drawing/2014/main" id="{9B9F1B50-3154-4BC0-BDFC-83E6BCE0F628}"/>
              </a:ext>
            </a:extLst>
          </p:cNvPr>
          <p:cNvSpPr txBox="1"/>
          <p:nvPr/>
        </p:nvSpPr>
        <p:spPr>
          <a:xfrm>
            <a:off x="3689251" y="3013501"/>
            <a:ext cx="4813497" cy="830997"/>
          </a:xfrm>
          <a:prstGeom prst="rect">
            <a:avLst/>
          </a:prstGeom>
          <a:noFill/>
        </p:spPr>
        <p:txBody>
          <a:bodyPr wrap="none" rtlCol="0">
            <a:spAutoFit/>
          </a:bodyPr>
          <a:lstStyle/>
          <a:p>
            <a:pPr algn="ctr"/>
            <a:r>
              <a:rPr lang="en-US" sz="2400" i="1" dirty="0">
                <a:latin typeface="Acumin Pro" panose="020B0504020202020204" pitchFamily="34" charset="0"/>
              </a:rPr>
              <a:t>“The secret to all victory lies in the </a:t>
            </a:r>
          </a:p>
          <a:p>
            <a:pPr algn="ctr"/>
            <a:r>
              <a:rPr lang="en-US" sz="2400" i="1" dirty="0">
                <a:latin typeface="Acumin Pro" panose="020B0504020202020204" pitchFamily="34" charset="0"/>
              </a:rPr>
              <a:t>organization of the non-obvious.”</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92D426B-5585-4A9F-AEE8-713FC0063FBA}"/>
              </a:ext>
            </a:extLst>
          </p:cNvPr>
          <p:cNvSpPr txBox="1"/>
          <p:nvPr/>
        </p:nvSpPr>
        <p:spPr>
          <a:xfrm>
            <a:off x="5056612" y="3945103"/>
            <a:ext cx="2078774" cy="553998"/>
          </a:xfrm>
          <a:prstGeom prst="rect">
            <a:avLst/>
          </a:prstGeom>
          <a:noFill/>
        </p:spPr>
        <p:txBody>
          <a:bodyPr wrap="none" rtlCol="0">
            <a:spAutoFit/>
          </a:bodyPr>
          <a:lstStyle/>
          <a:p>
            <a:pPr algn="ctr"/>
            <a:r>
              <a:rPr lang="en-US" sz="1600" dirty="0">
                <a:latin typeface="Acumin Pro" panose="020B0504020202020204" pitchFamily="34" charset="0"/>
              </a:rPr>
              <a:t>- Marcus Aurelius</a:t>
            </a:r>
          </a:p>
          <a:p>
            <a:pPr algn="ctr"/>
            <a:r>
              <a:rPr lang="en-US" sz="1400" i="1" dirty="0">
                <a:latin typeface="Acumin Pro Extra Light" panose="020B0304020202020204" pitchFamily="34" charset="0"/>
              </a:rPr>
              <a:t>Roman Emperor, 161 - 180</a:t>
            </a:r>
          </a:p>
        </p:txBody>
      </p:sp>
      <p:cxnSp>
        <p:nvCxnSpPr>
          <p:cNvPr id="17" name="Straight Connector 16">
            <a:extLst>
              <a:ext uri="{FF2B5EF4-FFF2-40B4-BE49-F238E27FC236}">
                <a16:creationId xmlns:a16="http://schemas.microsoft.com/office/drawing/2014/main" id="{FC4E6E43-6EC9-4BFF-BD8A-44D5E5B965E3}"/>
              </a:ext>
            </a:extLst>
          </p:cNvPr>
          <p:cNvCxnSpPr>
            <a:cxnSpLocks/>
          </p:cNvCxnSpPr>
          <p:nvPr/>
        </p:nvCxnSpPr>
        <p:spPr>
          <a:xfrm>
            <a:off x="4558406" y="4948334"/>
            <a:ext cx="2934076"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B4CB230-ADCD-4C5F-AC96-761DCA3DE107}"/>
              </a:ext>
            </a:extLst>
          </p:cNvPr>
          <p:cNvCxnSpPr>
            <a:cxnSpLocks/>
          </p:cNvCxnSpPr>
          <p:nvPr/>
        </p:nvCxnSpPr>
        <p:spPr>
          <a:xfrm>
            <a:off x="4558406" y="2670567"/>
            <a:ext cx="2934076"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07EA8DB-5F3B-4A4F-BF4C-96133433D1B3}"/>
              </a:ext>
            </a:extLst>
          </p:cNvPr>
          <p:cNvSpPr/>
          <p:nvPr/>
        </p:nvSpPr>
        <p:spPr>
          <a:xfrm>
            <a:off x="67326" y="6400799"/>
            <a:ext cx="316112" cy="369332"/>
          </a:xfrm>
          <a:prstGeom prst="rect">
            <a:avLst/>
          </a:prstGeom>
        </p:spPr>
        <p:txBody>
          <a:bodyPr wrap="none">
            <a:spAutoFit/>
          </a:bodyPr>
          <a:lstStyle/>
          <a:p>
            <a:pPr algn="ctr"/>
            <a:r>
              <a:rPr lang="en-US" b="1" dirty="0">
                <a:solidFill>
                  <a:schemeClr val="bg1"/>
                </a:solidFill>
                <a:latin typeface="Acumin Pro" panose="020B0504020202020204" pitchFamily="34" charset="0"/>
              </a:rPr>
              <a:t>5</a:t>
            </a:r>
          </a:p>
        </p:txBody>
      </p:sp>
    </p:spTree>
    <p:extLst>
      <p:ext uri="{BB962C8B-B14F-4D97-AF65-F5344CB8AC3E}">
        <p14:creationId xmlns:p14="http://schemas.microsoft.com/office/powerpoint/2010/main" val="41054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9BF-9BE9-42BE-ADE2-F3731F410144}"/>
              </a:ext>
            </a:extLst>
          </p:cNvPr>
          <p:cNvSpPr>
            <a:spLocks noGrp="1"/>
          </p:cNvSpPr>
          <p:nvPr>
            <p:ph type="title"/>
          </p:nvPr>
        </p:nvSpPr>
        <p:spPr>
          <a:xfrm>
            <a:off x="1676400" y="190277"/>
            <a:ext cx="10515600" cy="1325563"/>
          </a:xfrm>
        </p:spPr>
        <p:txBody>
          <a:bodyPr>
            <a:normAutofit/>
          </a:bodyPr>
          <a:lstStyle/>
          <a:p>
            <a:r>
              <a:rPr lang="en-US" sz="3200" dirty="0"/>
              <a:t>Your Balance Sheet</a:t>
            </a:r>
            <a:br>
              <a:rPr lang="en-US" sz="3200" b="1" dirty="0">
                <a:latin typeface="Acumin Pro" panose="020B0504020202020204" pitchFamily="34" charset="0"/>
              </a:rPr>
            </a:br>
            <a:r>
              <a:rPr lang="en-US" sz="3200" b="1" dirty="0">
                <a:latin typeface="Acumin Pro" panose="020B0504020202020204" pitchFamily="34" charset="0"/>
              </a:rPr>
              <a:t>Organized &amp; Centralized</a:t>
            </a:r>
          </a:p>
        </p:txBody>
      </p:sp>
      <p:sp>
        <p:nvSpPr>
          <p:cNvPr id="54" name="Rectangle 53">
            <a:extLst>
              <a:ext uri="{FF2B5EF4-FFF2-40B4-BE49-F238E27FC236}">
                <a16:creationId xmlns:a16="http://schemas.microsoft.com/office/drawing/2014/main" id="{8302B284-548B-4D60-872A-6F85F721173B}"/>
              </a:ext>
            </a:extLst>
          </p:cNvPr>
          <p:cNvSpPr/>
          <p:nvPr/>
        </p:nvSpPr>
        <p:spPr>
          <a:xfrm>
            <a:off x="0" y="0"/>
            <a:ext cx="1418252" cy="6858000"/>
          </a:xfrm>
          <a:prstGeom prst="rect">
            <a:avLst/>
          </a:prstGeom>
          <a:solidFill>
            <a:srgbClr val="8AC36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sp>
        <p:nvSpPr>
          <p:cNvPr id="55" name="TextBox 54">
            <a:extLst>
              <a:ext uri="{FF2B5EF4-FFF2-40B4-BE49-F238E27FC236}">
                <a16:creationId xmlns:a16="http://schemas.microsoft.com/office/drawing/2014/main" id="{37DFB982-4874-4C27-822D-834A1C517EB2}"/>
              </a:ext>
            </a:extLst>
          </p:cNvPr>
          <p:cNvSpPr txBox="1"/>
          <p:nvPr/>
        </p:nvSpPr>
        <p:spPr>
          <a:xfrm>
            <a:off x="-566001" y="437559"/>
            <a:ext cx="2550253" cy="830997"/>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02</a:t>
            </a:r>
          </a:p>
        </p:txBody>
      </p:sp>
      <p:sp>
        <p:nvSpPr>
          <p:cNvPr id="56" name="TextBox 55">
            <a:extLst>
              <a:ext uri="{FF2B5EF4-FFF2-40B4-BE49-F238E27FC236}">
                <a16:creationId xmlns:a16="http://schemas.microsoft.com/office/drawing/2014/main" id="{9B9F1B50-3154-4BC0-BDFC-83E6BCE0F628}"/>
              </a:ext>
            </a:extLst>
          </p:cNvPr>
          <p:cNvSpPr txBox="1"/>
          <p:nvPr/>
        </p:nvSpPr>
        <p:spPr>
          <a:xfrm>
            <a:off x="1676400" y="1688579"/>
            <a:ext cx="6704399" cy="523220"/>
          </a:xfrm>
          <a:prstGeom prst="rect">
            <a:avLst/>
          </a:prstGeom>
          <a:noFill/>
        </p:spPr>
        <p:txBody>
          <a:bodyPr wrap="none" rtlCol="0">
            <a:spAutoFit/>
          </a:bodyPr>
          <a:lstStyle/>
          <a:p>
            <a:r>
              <a:rPr lang="en-US" sz="1400" dirty="0">
                <a:latin typeface="Acumin Pro Extra Light" panose="020B0304020202020204" pitchFamily="34" charset="0"/>
              </a:rPr>
              <a:t>To organize the non-obvious of your balance sheet, Chicago Partners uses </a:t>
            </a:r>
          </a:p>
          <a:p>
            <a:r>
              <a:rPr lang="en-US" sz="1400" dirty="0">
                <a:latin typeface="Acumin Pro Extra Light" panose="020B0304020202020204" pitchFamily="34" charset="0"/>
              </a:rPr>
              <a:t>Wealth Management System (WMS) to manage, create, and visualize cash flow plans. </a:t>
            </a:r>
          </a:p>
        </p:txBody>
      </p:sp>
      <p:sp>
        <p:nvSpPr>
          <p:cNvPr id="57" name="Rectangle 56">
            <a:extLst>
              <a:ext uri="{FF2B5EF4-FFF2-40B4-BE49-F238E27FC236}">
                <a16:creationId xmlns:a16="http://schemas.microsoft.com/office/drawing/2014/main" id="{C622D249-FA53-4388-B7EF-FF832321C99B}"/>
              </a:ext>
            </a:extLst>
          </p:cNvPr>
          <p:cNvSpPr/>
          <p:nvPr/>
        </p:nvSpPr>
        <p:spPr>
          <a:xfrm>
            <a:off x="1810255" y="1346478"/>
            <a:ext cx="1536195" cy="45719"/>
          </a:xfrm>
          <a:prstGeom prst="rect">
            <a:avLst/>
          </a:prstGeom>
          <a:solidFill>
            <a:srgbClr val="8AC3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pic>
        <p:nvPicPr>
          <p:cNvPr id="58" name="Picture 57">
            <a:extLst>
              <a:ext uri="{FF2B5EF4-FFF2-40B4-BE49-F238E27FC236}">
                <a16:creationId xmlns:a16="http://schemas.microsoft.com/office/drawing/2014/main" id="{6EB2A5B4-0811-4656-8A61-64E49591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352" y="6106667"/>
            <a:ext cx="3026670" cy="588265"/>
          </a:xfrm>
          <a:prstGeom prst="rect">
            <a:avLst/>
          </a:prstGeom>
        </p:spPr>
      </p:pic>
      <p:cxnSp>
        <p:nvCxnSpPr>
          <p:cNvPr id="59" name="Straight Connector 58">
            <a:extLst>
              <a:ext uri="{FF2B5EF4-FFF2-40B4-BE49-F238E27FC236}">
                <a16:creationId xmlns:a16="http://schemas.microsoft.com/office/drawing/2014/main" id="{8ED7055B-2AD0-47A9-A866-C9546E3CDB3D}"/>
              </a:ext>
            </a:extLst>
          </p:cNvPr>
          <p:cNvCxnSpPr>
            <a:cxnSpLocks/>
          </p:cNvCxnSpPr>
          <p:nvPr/>
        </p:nvCxnSpPr>
        <p:spPr>
          <a:xfrm>
            <a:off x="1676400" y="6400800"/>
            <a:ext cx="6712591" cy="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A2C0DE1A-0CA8-4011-A720-99CE9FE1A503}"/>
              </a:ext>
            </a:extLst>
          </p:cNvPr>
          <p:cNvGrpSpPr/>
          <p:nvPr/>
        </p:nvGrpSpPr>
        <p:grpSpPr>
          <a:xfrm>
            <a:off x="1676400" y="2461716"/>
            <a:ext cx="5701995" cy="3577722"/>
            <a:chOff x="1676400" y="2384538"/>
            <a:chExt cx="5776342" cy="3624371"/>
          </a:xfrm>
        </p:grpSpPr>
        <p:pic>
          <p:nvPicPr>
            <p:cNvPr id="2050" name="Picture 2" descr="image001">
              <a:extLst>
                <a:ext uri="{FF2B5EF4-FFF2-40B4-BE49-F238E27FC236}">
                  <a16:creationId xmlns:a16="http://schemas.microsoft.com/office/drawing/2014/main" id="{11DFBC4A-8DF5-4A57-9270-F0C59E8AA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84538"/>
              <a:ext cx="5776342" cy="362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A41A24-9095-408E-8101-BB1C6376D879}"/>
                </a:ext>
              </a:extLst>
            </p:cNvPr>
            <p:cNvSpPr/>
            <p:nvPr/>
          </p:nvSpPr>
          <p:spPr>
            <a:xfrm>
              <a:off x="6760369" y="4983956"/>
              <a:ext cx="238125" cy="110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1" name="Rectangle 10">
              <a:extLst>
                <a:ext uri="{FF2B5EF4-FFF2-40B4-BE49-F238E27FC236}">
                  <a16:creationId xmlns:a16="http://schemas.microsoft.com/office/drawing/2014/main" id="{8DE14DB4-1886-4CD0-BDF2-46F01CAD355B}"/>
                </a:ext>
              </a:extLst>
            </p:cNvPr>
            <p:cNvSpPr/>
            <p:nvPr/>
          </p:nvSpPr>
          <p:spPr>
            <a:xfrm>
              <a:off x="7106555" y="4983956"/>
              <a:ext cx="238125" cy="110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pSp>
      <p:sp>
        <p:nvSpPr>
          <p:cNvPr id="14" name="TextBox 13">
            <a:extLst>
              <a:ext uri="{FF2B5EF4-FFF2-40B4-BE49-F238E27FC236}">
                <a16:creationId xmlns:a16="http://schemas.microsoft.com/office/drawing/2014/main" id="{715E6624-4D68-4F1C-8C41-F45C5E0B84DA}"/>
              </a:ext>
            </a:extLst>
          </p:cNvPr>
          <p:cNvSpPr txBox="1"/>
          <p:nvPr/>
        </p:nvSpPr>
        <p:spPr>
          <a:xfrm>
            <a:off x="7636543" y="3450358"/>
            <a:ext cx="4029075" cy="1600438"/>
          </a:xfrm>
          <a:prstGeom prst="rect">
            <a:avLst/>
          </a:prstGeom>
          <a:noFill/>
        </p:spPr>
        <p:txBody>
          <a:bodyPr wrap="square" rtlCol="0">
            <a:spAutoFit/>
          </a:bodyPr>
          <a:lstStyle/>
          <a:p>
            <a:r>
              <a:rPr lang="en-US" sz="1400" dirty="0">
                <a:latin typeface="Acumin Pro Extra Light" panose="020B0304020202020204" pitchFamily="34" charset="0"/>
              </a:rPr>
              <a:t>The left is a typical modeling report our clients receive. </a:t>
            </a:r>
          </a:p>
          <a:p>
            <a:endParaRPr lang="en-US" sz="1400" dirty="0">
              <a:latin typeface="Acumin Pro Extra Light" panose="020B0304020202020204" pitchFamily="34" charset="0"/>
            </a:endParaRPr>
          </a:p>
          <a:p>
            <a:r>
              <a:rPr lang="en-US" sz="1400" dirty="0">
                <a:latin typeface="Acumin Pro Extra Light" panose="020B0304020202020204" pitchFamily="34" charset="0"/>
              </a:rPr>
              <a:t>Using this report and others, clients and advisors are able to create better plans for retirement and other significant life events, like weddings, home purchases, or vacations.</a:t>
            </a:r>
          </a:p>
        </p:txBody>
      </p:sp>
      <p:sp>
        <p:nvSpPr>
          <p:cNvPr id="15" name="Rectangle 14">
            <a:extLst>
              <a:ext uri="{FF2B5EF4-FFF2-40B4-BE49-F238E27FC236}">
                <a16:creationId xmlns:a16="http://schemas.microsoft.com/office/drawing/2014/main" id="{8558466F-2857-4F5D-8E9C-BECA382D0EF3}"/>
              </a:ext>
            </a:extLst>
          </p:cNvPr>
          <p:cNvSpPr/>
          <p:nvPr/>
        </p:nvSpPr>
        <p:spPr>
          <a:xfrm>
            <a:off x="66524" y="6400799"/>
            <a:ext cx="317715" cy="369332"/>
          </a:xfrm>
          <a:prstGeom prst="rect">
            <a:avLst/>
          </a:prstGeom>
        </p:spPr>
        <p:txBody>
          <a:bodyPr wrap="none">
            <a:spAutoFit/>
          </a:bodyPr>
          <a:lstStyle/>
          <a:p>
            <a:pPr algn="ctr"/>
            <a:r>
              <a:rPr lang="en-US" b="1" dirty="0">
                <a:solidFill>
                  <a:schemeClr val="bg1"/>
                </a:solidFill>
                <a:latin typeface="Acumin Pro" panose="020B0504020202020204" pitchFamily="34" charset="0"/>
              </a:rPr>
              <a:t>6</a:t>
            </a:r>
          </a:p>
        </p:txBody>
      </p:sp>
    </p:spTree>
    <p:extLst>
      <p:ext uri="{BB962C8B-B14F-4D97-AF65-F5344CB8AC3E}">
        <p14:creationId xmlns:p14="http://schemas.microsoft.com/office/powerpoint/2010/main" val="230908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1272</TotalTime>
  <Words>1573</Words>
  <Application>Microsoft Office PowerPoint</Application>
  <PresentationFormat>Widescreen</PresentationFormat>
  <Paragraphs>256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Acumin Pro</vt:lpstr>
      <vt:lpstr>Acumin Pro Extra Light</vt:lpstr>
      <vt:lpstr>Acumin Pro Light</vt:lpstr>
      <vt:lpstr>Arial</vt:lpstr>
      <vt:lpstr>Calibri</vt:lpstr>
      <vt:lpstr>Calibri Light</vt:lpstr>
      <vt:lpstr>Cambria Math</vt:lpstr>
      <vt:lpstr>Office Theme</vt:lpstr>
      <vt:lpstr>$3,281,214 and 11 Other Reasons to Roll Over Your Qualified Money</vt:lpstr>
      <vt:lpstr>Who is Chicago Partners Wealth Advisors?</vt:lpstr>
      <vt:lpstr>PowerPoint Presentation</vt:lpstr>
      <vt:lpstr>PowerPoint Presentation</vt:lpstr>
      <vt:lpstr>A Comprehensive  Wealth Plan</vt:lpstr>
      <vt:lpstr>A Comprehensive  Wealth Plan</vt:lpstr>
      <vt:lpstr>PowerPoint Presentation</vt:lpstr>
      <vt:lpstr>Your Balance Sheet Organized &amp; Centralized</vt:lpstr>
      <vt:lpstr>Your Balance Sheet Organized &amp; Centralized</vt:lpstr>
      <vt:lpstr>PowerPoint Presentation</vt:lpstr>
      <vt:lpstr>An Optimized Asset Location Strategy</vt:lpstr>
      <vt:lpstr>An Optimized Asset Location Strategy</vt:lpstr>
      <vt:lpstr>PowerPoint Presentation</vt:lpstr>
      <vt:lpstr>Your Foundation: Your Optimized PRP</vt:lpstr>
      <vt:lpstr>PowerPoint Presentation</vt:lpstr>
      <vt:lpstr>Health &amp; Wellness: HSA Optimization</vt:lpstr>
      <vt:lpstr>PowerPoint Presentation</vt:lpstr>
      <vt:lpstr>A Core Focus: Your After-Tax Return</vt:lpstr>
      <vt:lpstr>PowerPoint Presentation</vt:lpstr>
      <vt:lpstr>Secure Your Estate: Optimize Your Estate Plan</vt:lpstr>
      <vt:lpstr>PowerPoint Presentation</vt:lpstr>
      <vt:lpstr>Advisory Expenses: Optimize How You Pay</vt:lpstr>
      <vt:lpstr>PowerPoint Presentation</vt:lpstr>
      <vt:lpstr>Goals-Based Planning: Insurance Plan &amp; Review</vt:lpstr>
      <vt:lpstr>PowerPoint Presentation</vt:lpstr>
      <vt:lpstr>Reducing Tax Liability: Donor-Advised Funds</vt:lpstr>
      <vt:lpstr>PowerPoint Presentation</vt:lpstr>
      <vt:lpstr>Custom Reporting:  Private Banking &amp; Family Office Reporting</vt:lpstr>
      <vt:lpstr>Custom Reporting:  Private Banking &amp; Family Office Reporting</vt:lpstr>
      <vt:lpstr>PowerPoint Presentation</vt:lpstr>
      <vt:lpstr>RMD Optimization $3,281,214</vt:lpstr>
      <vt:lpstr>RMD Optimization $3,281,214</vt:lpstr>
      <vt:lpstr>RMD Optimization $3,281,214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Hagedorn</dc:creator>
  <cp:lastModifiedBy>Jack Hagedorn</cp:lastModifiedBy>
  <cp:revision>68</cp:revision>
  <cp:lastPrinted>2019-08-15T14:37:24Z</cp:lastPrinted>
  <dcterms:created xsi:type="dcterms:W3CDTF">2019-08-09T17:25:06Z</dcterms:created>
  <dcterms:modified xsi:type="dcterms:W3CDTF">2019-08-15T14:47:38Z</dcterms:modified>
</cp:coreProperties>
</file>